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4F"/>
    <a:srgbClr val="000000"/>
    <a:srgbClr val="087A45"/>
    <a:srgbClr val="027A49"/>
    <a:srgbClr val="006600"/>
    <a:srgbClr val="F1F0EE"/>
    <a:srgbClr val="F1F0EC"/>
    <a:srgbClr val="F0F0EC"/>
    <a:srgbClr val="F3F0EC"/>
    <a:srgbClr val="A1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684" y="7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657C-B4F2-421C-ABA0-CC2B1AB13DC5}" type="datetimeFigureOut">
              <a:rPr lang="en-NZ" smtClean="0"/>
              <a:t>9/08/2018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2796B-82B6-4A14-B5C7-94C9965730A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3700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796B-82B6-4A14-B5C7-94C9965730AA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709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9/08/2018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9/08/2018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9/08/2018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9/08/2018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9/08/2018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9/08/2018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9/08/2018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9/08/2018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9/08/2018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9/08/2018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4F94-506C-4A06-B0AC-2D7F48682725}" type="datetimeFigureOut">
              <a:rPr lang="en-NZ" smtClean="0"/>
              <a:t>9/08/2018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4F94-506C-4A06-B0AC-2D7F48682725}" type="datetimeFigureOut">
              <a:rPr lang="en-NZ" smtClean="0"/>
              <a:t>9/08/2018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1FCA8-7922-43AF-9FC5-6FB2EF866341}" type="slidenum">
              <a:rPr lang="en-NZ" smtClean="0"/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3" Type="http://schemas.openxmlformats.org/officeDocument/2006/relationships/image" Target="../media/image1.jpeg"/><Relationship Id="rId7" Type="http://schemas.openxmlformats.org/officeDocument/2006/relationships/slide" Target="slide1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7.xml"/><Relationship Id="rId5" Type="http://schemas.openxmlformats.org/officeDocument/2006/relationships/image" Target="../media/image2.png"/><Relationship Id="rId10" Type="http://schemas.openxmlformats.org/officeDocument/2006/relationships/slide" Target="slide5.xml"/><Relationship Id="rId4" Type="http://schemas.openxmlformats.org/officeDocument/2006/relationships/hyperlink" Target="https://www.cigre.org/GB/about/introducing-cigre" TargetMode="External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0.xml"/><Relationship Id="rId7" Type="http://schemas.openxmlformats.org/officeDocument/2006/relationships/slide" Target="slide1.xml"/><Relationship Id="rId12" Type="http://schemas.openxmlformats.org/officeDocument/2006/relationships/slide" Target="slide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slide" Target="slide7.xml"/><Relationship Id="rId5" Type="http://schemas.openxmlformats.org/officeDocument/2006/relationships/slide" Target="slide11.xml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0.xml"/><Relationship Id="rId7" Type="http://schemas.openxmlformats.org/officeDocument/2006/relationships/slide" Target="slide2.xml"/><Relationship Id="rId12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hyperlink" Target="https://www.cigre.org/GB/knowledge-programme/introduction" TargetMode="External"/><Relationship Id="rId3" Type="http://schemas.openxmlformats.org/officeDocument/2006/relationships/slide" Target="slide3.xml"/><Relationship Id="rId7" Type="http://schemas.openxmlformats.org/officeDocument/2006/relationships/slide" Target="slide1.xml"/><Relationship Id="rId12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9.xml"/><Relationship Id="rId5" Type="http://schemas.openxmlformats.org/officeDocument/2006/relationships/slide" Target="slide4.xml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2.xml"/><Relationship Id="rId12" Type="http://schemas.openxmlformats.org/officeDocument/2006/relationships/hyperlink" Target="https://www.cigre.org/GB/knowledge-programme/introductio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slide" Target="slide1.xml"/><Relationship Id="rId12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9.xml"/><Relationship Id="rId3" Type="http://schemas.openxmlformats.org/officeDocument/2006/relationships/slide" Target="slide7.xml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igre.org/GB/knowledge-programme/global-events-programme" TargetMode="External"/><Relationship Id="rId11" Type="http://schemas.openxmlformats.org/officeDocument/2006/relationships/slide" Target="slide2.xml"/><Relationship Id="rId5" Type="http://schemas.openxmlformats.org/officeDocument/2006/relationships/slide" Target="slide8.xml"/><Relationship Id="rId10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hyperlink" Target="https://www.cigre.org/GB/knowledge-programme/global-events-programme" TargetMode="External"/><Relationship Id="rId3" Type="http://schemas.openxmlformats.org/officeDocument/2006/relationships/slide" Target="slide7.xml"/><Relationship Id="rId7" Type="http://schemas.openxmlformats.org/officeDocument/2006/relationships/slide" Target="slide1.xml"/><Relationship Id="rId12" Type="http://schemas.openxmlformats.org/officeDocument/2006/relationships/slide" Target="slide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3" Type="http://schemas.openxmlformats.org/officeDocument/2006/relationships/hyperlink" Target="https://www.cigre.org/GB/publications/introducing-the-authoritative-source" TargetMode="External"/><Relationship Id="rId7" Type="http://schemas.openxmlformats.org/officeDocument/2006/relationships/slide" Target="slide1.xml"/><Relationship Id="rId12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0" Type="http://schemas.openxmlformats.org/officeDocument/2006/relationships/slide" Target="slide5.xml"/><Relationship Id="rId4" Type="http://schemas.openxmlformats.org/officeDocument/2006/relationships/image" Target="../media/image16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609600"/>
            <a:ext cx="198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Welcome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structure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68200" y="5334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Value and</a:t>
            </a:r>
          </a:p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870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Authoritative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49341" y="566095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events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46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strategy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focus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2200" y="609600"/>
            <a:ext cx="198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community</a:t>
            </a:r>
          </a:p>
        </p:txBody>
      </p:sp>
      <p:pic>
        <p:nvPicPr>
          <p:cNvPr id="5" name="Picture 4" descr="SP_PPT_16x9_1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9780" y="6744638"/>
            <a:ext cx="931706" cy="622379"/>
          </a:xfrm>
          <a:prstGeom prst="rect">
            <a:avLst/>
          </a:prstGeom>
        </p:spPr>
      </p:pic>
      <p:pic>
        <p:nvPicPr>
          <p:cNvPr id="6" name="Picture 5" descr="Logo positive with ta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92236" y="6552868"/>
            <a:ext cx="1760563" cy="8385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4182" y="6852126"/>
            <a:ext cx="1882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Watch the</a:t>
            </a:r>
          </a:p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welcome video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3115" y="1598492"/>
            <a:ext cx="107442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Welcome to the world </a:t>
            </a:r>
            <a:r>
              <a:rPr lang="en-NZ" sz="3700" b="1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of CIGRE</a:t>
            </a:r>
          </a:p>
          <a:p>
            <a:r>
              <a:rPr lang="en-NZ" sz="210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>
                <a:latin typeface="Arial" pitchFamily="34" charset="0"/>
                <a:cs typeface="Arial" pitchFamily="34" charset="0"/>
              </a:rPr>
              <a:t>   A global community for the collaborative development and sharing of power</a:t>
            </a:r>
          </a:p>
          <a:p>
            <a:pPr>
              <a:spcAft>
                <a:spcPts val="600"/>
              </a:spcAft>
              <a:buClr>
                <a:srgbClr val="087A48"/>
              </a:buClr>
            </a:pPr>
            <a:r>
              <a:rPr lang="en-NZ" sz="2100">
                <a:latin typeface="Arial" pitchFamily="34" charset="0"/>
                <a:cs typeface="Arial" pitchFamily="34" charset="0"/>
              </a:rPr>
              <a:t>    </a:t>
            </a:r>
            <a:r>
              <a:rPr lang="en-NZ" sz="2100" dirty="0">
                <a:latin typeface="Arial" pitchFamily="34" charset="0"/>
                <a:cs typeface="Arial" pitchFamily="34" charset="0"/>
              </a:rPr>
              <a:t>system expertise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Not for profit, established in Paris, France 1921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A long history as a key player in the development of the power system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Produces reference publications based on practical experience and analysed data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An open, engaging, fact-based culture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Connecting power systems professionals from all over the globe</a:t>
            </a:r>
          </a:p>
        </p:txBody>
      </p: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3D58532A-7FE8-4386-B1EC-9B1524A3AD6D}"/>
              </a:ext>
            </a:extLst>
          </p:cNvPr>
          <p:cNvSpPr/>
          <p:nvPr/>
        </p:nvSpPr>
        <p:spPr>
          <a:xfrm>
            <a:off x="36059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007E4F"/>
              </a:solidFill>
            </a:endParaRPr>
          </a:p>
        </p:txBody>
      </p:sp>
      <p:sp>
        <p:nvSpPr>
          <p:cNvPr id="24" name="Rectangle 23">
            <a:hlinkClick r:id="rId8" action="ppaction://hlinksldjump"/>
            <a:extLst>
              <a:ext uri="{FF2B5EF4-FFF2-40B4-BE49-F238E27FC236}">
                <a16:creationId xmlns:a16="http://schemas.microsoft.com/office/drawing/2014/main" id="{9265009D-11CB-43CE-A83C-05FE7C2B2951}"/>
              </a:ext>
            </a:extLst>
          </p:cNvPr>
          <p:cNvSpPr/>
          <p:nvPr/>
        </p:nvSpPr>
        <p:spPr>
          <a:xfrm>
            <a:off x="2374445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5" name="Rectangle 24">
            <a:hlinkClick r:id="rId9" action="ppaction://hlinksldjump"/>
            <a:extLst>
              <a:ext uri="{FF2B5EF4-FFF2-40B4-BE49-F238E27FC236}">
                <a16:creationId xmlns:a16="http://schemas.microsoft.com/office/drawing/2014/main" id="{947329F2-AB43-4ECA-B54E-4A04EB7B8ACF}"/>
              </a:ext>
            </a:extLst>
          </p:cNvPr>
          <p:cNvSpPr/>
          <p:nvPr/>
        </p:nvSpPr>
        <p:spPr>
          <a:xfrm>
            <a:off x="4363809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6" name="Rectangle 25">
            <a:hlinkClick r:id="rId10" action="ppaction://hlinksldjump"/>
            <a:extLst>
              <a:ext uri="{FF2B5EF4-FFF2-40B4-BE49-F238E27FC236}">
                <a16:creationId xmlns:a16="http://schemas.microsoft.com/office/drawing/2014/main" id="{8C634E24-8638-480C-90B3-21CB60C822AF}"/>
              </a:ext>
            </a:extLst>
          </p:cNvPr>
          <p:cNvSpPr/>
          <p:nvPr/>
        </p:nvSpPr>
        <p:spPr>
          <a:xfrm>
            <a:off x="6368146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7" name="Rectangle 26">
            <a:hlinkClick r:id="rId11" action="ppaction://hlinksldjump"/>
            <a:extLst>
              <a:ext uri="{FF2B5EF4-FFF2-40B4-BE49-F238E27FC236}">
                <a16:creationId xmlns:a16="http://schemas.microsoft.com/office/drawing/2014/main" id="{EF30CD2A-A6A0-433C-9D1C-D5E401F0438C}"/>
              </a:ext>
            </a:extLst>
          </p:cNvPr>
          <p:cNvSpPr/>
          <p:nvPr/>
        </p:nvSpPr>
        <p:spPr>
          <a:xfrm>
            <a:off x="8327573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hlinkClick r:id="rId12" action="ppaction://hlinksldjump"/>
            <a:extLst>
              <a:ext uri="{FF2B5EF4-FFF2-40B4-BE49-F238E27FC236}">
                <a16:creationId xmlns:a16="http://schemas.microsoft.com/office/drawing/2014/main" id="{23BE5AB0-B4C0-4483-AA32-39E58F2C93C1}"/>
              </a:ext>
            </a:extLst>
          </p:cNvPr>
          <p:cNvSpPr/>
          <p:nvPr/>
        </p:nvSpPr>
        <p:spPr>
          <a:xfrm>
            <a:off x="1030877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9" name="Rectangle 28">
            <a:hlinkClick r:id="rId13" action="ppaction://hlinksldjump"/>
            <a:extLst>
              <a:ext uri="{FF2B5EF4-FFF2-40B4-BE49-F238E27FC236}">
                <a16:creationId xmlns:a16="http://schemas.microsoft.com/office/drawing/2014/main" id="{80D77567-6DB0-4B28-AE7B-B919B6BEC856}"/>
              </a:ext>
            </a:extLst>
          </p:cNvPr>
          <p:cNvSpPr/>
          <p:nvPr/>
        </p:nvSpPr>
        <p:spPr>
          <a:xfrm>
            <a:off x="12257315" y="519391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600200"/>
            <a:ext cx="107442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Connecting power system people with the</a:t>
            </a:r>
          </a:p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knowledge and solutions they need</a:t>
            </a:r>
            <a:endParaRPr lang="en-NZ" sz="2100" dirty="0">
              <a:solidFill>
                <a:srgbClr val="007E4F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87A48"/>
              </a:buClr>
            </a:pPr>
            <a:endParaRPr lang="en-NZ" sz="21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A CIGRE membership delivers demonstrable value underpinned by world</a:t>
            </a:r>
          </a:p>
          <a:p>
            <a:pPr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 leading substance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From individuals through to large organisations the benefits are extensive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22682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8" name="Picture 17" descr="Logo positive with t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84037" y="6629400"/>
            <a:ext cx="1760563" cy="838533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33350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21" name="Picture 20" descr="SP_PPT_16x9_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4953001"/>
            <a:ext cx="5298952" cy="24384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F9B70EB-C845-4552-9E4C-8A69ECE50D64}"/>
              </a:ext>
            </a:extLst>
          </p:cNvPr>
          <p:cNvSpPr/>
          <p:nvPr/>
        </p:nvSpPr>
        <p:spPr>
          <a:xfrm>
            <a:off x="381000" y="609600"/>
            <a:ext cx="198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775A46-9920-4410-8BFD-9982BC019054}"/>
              </a:ext>
            </a:extLst>
          </p:cNvPr>
          <p:cNvSpPr/>
          <p:nvPr/>
        </p:nvSpPr>
        <p:spPr>
          <a:xfrm>
            <a:off x="43434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structure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C990EE-3D60-4D04-B591-CF9F6F8A6014}"/>
              </a:ext>
            </a:extLst>
          </p:cNvPr>
          <p:cNvSpPr/>
          <p:nvPr/>
        </p:nvSpPr>
        <p:spPr>
          <a:xfrm>
            <a:off x="12268200" y="5334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Value and</a:t>
            </a:r>
          </a:p>
          <a:p>
            <a:pPr algn="ctr"/>
            <a:r>
              <a:rPr lang="en-NZ" sz="1200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1224A8-1012-40EB-8779-5328F67FB2E9}"/>
              </a:ext>
            </a:extLst>
          </p:cNvPr>
          <p:cNvSpPr/>
          <p:nvPr/>
        </p:nvSpPr>
        <p:spPr>
          <a:xfrm>
            <a:off x="102870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Authoritative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CAD23D-01C8-4140-8F2F-433F9D435290}"/>
              </a:ext>
            </a:extLst>
          </p:cNvPr>
          <p:cNvSpPr/>
          <p:nvPr/>
        </p:nvSpPr>
        <p:spPr>
          <a:xfrm>
            <a:off x="8349341" y="566095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events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FAB100-6A0E-4A30-8944-36F19FF2723E}"/>
              </a:ext>
            </a:extLst>
          </p:cNvPr>
          <p:cNvSpPr/>
          <p:nvPr/>
        </p:nvSpPr>
        <p:spPr>
          <a:xfrm>
            <a:off x="63246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strategy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focus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44A39A-60D1-439D-8180-8590CD9873A7}"/>
              </a:ext>
            </a:extLst>
          </p:cNvPr>
          <p:cNvSpPr/>
          <p:nvPr/>
        </p:nvSpPr>
        <p:spPr>
          <a:xfrm>
            <a:off x="2362200" y="609600"/>
            <a:ext cx="198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community</a:t>
            </a:r>
          </a:p>
        </p:txBody>
      </p:sp>
      <p:sp>
        <p:nvSpPr>
          <p:cNvPr id="35" name="Rectangle 34">
            <a:hlinkClick r:id="rId7" action="ppaction://hlinksldjump"/>
            <a:extLst>
              <a:ext uri="{FF2B5EF4-FFF2-40B4-BE49-F238E27FC236}">
                <a16:creationId xmlns:a16="http://schemas.microsoft.com/office/drawing/2014/main" id="{4CB0468A-3854-4646-9106-8C1ECD099319}"/>
              </a:ext>
            </a:extLst>
          </p:cNvPr>
          <p:cNvSpPr/>
          <p:nvPr/>
        </p:nvSpPr>
        <p:spPr>
          <a:xfrm>
            <a:off x="36059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hlinkClick r:id="rId8" action="ppaction://hlinksldjump"/>
            <a:extLst>
              <a:ext uri="{FF2B5EF4-FFF2-40B4-BE49-F238E27FC236}">
                <a16:creationId xmlns:a16="http://schemas.microsoft.com/office/drawing/2014/main" id="{5EAA45A8-7C17-436B-A066-9223AC906DDA}"/>
              </a:ext>
            </a:extLst>
          </p:cNvPr>
          <p:cNvSpPr/>
          <p:nvPr/>
        </p:nvSpPr>
        <p:spPr>
          <a:xfrm>
            <a:off x="2374445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7" name="Rectangle 36">
            <a:hlinkClick r:id="rId9" action="ppaction://hlinksldjump"/>
            <a:extLst>
              <a:ext uri="{FF2B5EF4-FFF2-40B4-BE49-F238E27FC236}">
                <a16:creationId xmlns:a16="http://schemas.microsoft.com/office/drawing/2014/main" id="{C773A2BE-A32A-4C22-9B7E-B25E17CCA7A3}"/>
              </a:ext>
            </a:extLst>
          </p:cNvPr>
          <p:cNvSpPr/>
          <p:nvPr/>
        </p:nvSpPr>
        <p:spPr>
          <a:xfrm>
            <a:off x="4363809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Rectangle 37">
            <a:hlinkClick r:id="rId10" action="ppaction://hlinksldjump"/>
            <a:extLst>
              <a:ext uri="{FF2B5EF4-FFF2-40B4-BE49-F238E27FC236}">
                <a16:creationId xmlns:a16="http://schemas.microsoft.com/office/drawing/2014/main" id="{3D19AE0E-4DC9-4E1D-A0A2-EF5F1C7EAE70}"/>
              </a:ext>
            </a:extLst>
          </p:cNvPr>
          <p:cNvSpPr/>
          <p:nvPr/>
        </p:nvSpPr>
        <p:spPr>
          <a:xfrm>
            <a:off x="6368146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9" name="Rectangle 38">
            <a:hlinkClick r:id="rId11" action="ppaction://hlinksldjump"/>
            <a:extLst>
              <a:ext uri="{FF2B5EF4-FFF2-40B4-BE49-F238E27FC236}">
                <a16:creationId xmlns:a16="http://schemas.microsoft.com/office/drawing/2014/main" id="{E1F48DF7-5F77-4617-986D-D4520253EFF3}"/>
              </a:ext>
            </a:extLst>
          </p:cNvPr>
          <p:cNvSpPr/>
          <p:nvPr/>
        </p:nvSpPr>
        <p:spPr>
          <a:xfrm>
            <a:off x="8327573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0" name="Rectangle 39">
            <a:hlinkClick r:id="rId12" action="ppaction://hlinksldjump"/>
            <a:extLst>
              <a:ext uri="{FF2B5EF4-FFF2-40B4-BE49-F238E27FC236}">
                <a16:creationId xmlns:a16="http://schemas.microsoft.com/office/drawing/2014/main" id="{7706B393-C4DC-44F6-B896-5D348DF55F97}"/>
              </a:ext>
            </a:extLst>
          </p:cNvPr>
          <p:cNvSpPr/>
          <p:nvPr/>
        </p:nvSpPr>
        <p:spPr>
          <a:xfrm>
            <a:off x="1030877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1" name="Rectangle 40">
            <a:hlinkClick r:id="rId3" action="ppaction://hlinksldjump"/>
            <a:extLst>
              <a:ext uri="{FF2B5EF4-FFF2-40B4-BE49-F238E27FC236}">
                <a16:creationId xmlns:a16="http://schemas.microsoft.com/office/drawing/2014/main" id="{74F863AC-5B4B-407E-9F4D-88F19C5AA2AB}"/>
              </a:ext>
            </a:extLst>
          </p:cNvPr>
          <p:cNvSpPr/>
          <p:nvPr/>
        </p:nvSpPr>
        <p:spPr>
          <a:xfrm>
            <a:off x="12257315" y="519391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007E4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9086" y="1468549"/>
            <a:ext cx="12344400" cy="558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Nine ways CIGRE membership delivers value</a:t>
            </a:r>
            <a:endParaRPr lang="en-NZ" sz="2100" dirty="0">
              <a:solidFill>
                <a:srgbClr val="007E4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1.  Be prepared future key trends, innovations and challenges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2.  Learn from real world experiences, lessons and successes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3.  Inform your decisions with diverse global perspectives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4.  Collaborate with your local CIGRE organisation (NC) to address local challenges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5.  Source the most authoritative reference information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6.  Get unbiased, vendor neutral, fact-based, technical solutions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7.  Gain access, at a nominal cost, to world leading experts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8.  Grow your individual and organisational skills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9.  Connect with your industry in </a:t>
            </a:r>
            <a:r>
              <a:rPr lang="en-NZ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technically-based setting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22682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84037" y="6629400"/>
            <a:ext cx="1760563" cy="838533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33350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E74D38-F4AE-4CA8-9F52-32DFA227FE32}"/>
              </a:ext>
            </a:extLst>
          </p:cNvPr>
          <p:cNvSpPr/>
          <p:nvPr/>
        </p:nvSpPr>
        <p:spPr>
          <a:xfrm>
            <a:off x="381000" y="609600"/>
            <a:ext cx="198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3E6169-1469-4F06-9317-53C4B10DA744}"/>
              </a:ext>
            </a:extLst>
          </p:cNvPr>
          <p:cNvSpPr/>
          <p:nvPr/>
        </p:nvSpPr>
        <p:spPr>
          <a:xfrm>
            <a:off x="43434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structure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952363-D11E-4B5C-9515-2D6383B0F3D3}"/>
              </a:ext>
            </a:extLst>
          </p:cNvPr>
          <p:cNvSpPr/>
          <p:nvPr/>
        </p:nvSpPr>
        <p:spPr>
          <a:xfrm>
            <a:off x="12268200" y="5334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Value and</a:t>
            </a:r>
          </a:p>
          <a:p>
            <a:pPr algn="ctr"/>
            <a:r>
              <a:rPr lang="en-NZ" sz="12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8D026-9184-4873-AE1A-5637C1642CB6}"/>
              </a:ext>
            </a:extLst>
          </p:cNvPr>
          <p:cNvSpPr/>
          <p:nvPr/>
        </p:nvSpPr>
        <p:spPr>
          <a:xfrm>
            <a:off x="102870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Authoritative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88FE8C-CBBA-4410-8EAB-968D3E21F2D8}"/>
              </a:ext>
            </a:extLst>
          </p:cNvPr>
          <p:cNvSpPr/>
          <p:nvPr/>
        </p:nvSpPr>
        <p:spPr>
          <a:xfrm>
            <a:off x="8349341" y="566095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events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2B38BC-FC25-48D2-82E8-EBB3915B8194}"/>
              </a:ext>
            </a:extLst>
          </p:cNvPr>
          <p:cNvSpPr/>
          <p:nvPr/>
        </p:nvSpPr>
        <p:spPr>
          <a:xfrm>
            <a:off x="63246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strategy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focus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444DF7-B831-4FE9-9238-60D75F261E9B}"/>
              </a:ext>
            </a:extLst>
          </p:cNvPr>
          <p:cNvSpPr/>
          <p:nvPr/>
        </p:nvSpPr>
        <p:spPr>
          <a:xfrm>
            <a:off x="2362200" y="609600"/>
            <a:ext cx="198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community</a:t>
            </a:r>
          </a:p>
        </p:txBody>
      </p:sp>
      <p:sp>
        <p:nvSpPr>
          <p:cNvPr id="33" name="Rectangle 32">
            <a:hlinkClick r:id="rId6" action="ppaction://hlinksldjump"/>
            <a:extLst>
              <a:ext uri="{FF2B5EF4-FFF2-40B4-BE49-F238E27FC236}">
                <a16:creationId xmlns:a16="http://schemas.microsoft.com/office/drawing/2014/main" id="{A2F2CCF2-CB8B-4AF5-BF36-6ED2CE7FBA5F}"/>
              </a:ext>
            </a:extLst>
          </p:cNvPr>
          <p:cNvSpPr/>
          <p:nvPr/>
        </p:nvSpPr>
        <p:spPr>
          <a:xfrm>
            <a:off x="36059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hlinkClick r:id="rId7" action="ppaction://hlinksldjump"/>
            <a:extLst>
              <a:ext uri="{FF2B5EF4-FFF2-40B4-BE49-F238E27FC236}">
                <a16:creationId xmlns:a16="http://schemas.microsoft.com/office/drawing/2014/main" id="{71128B6F-44E3-4BBA-A282-B3DF1D2E7FC1}"/>
              </a:ext>
            </a:extLst>
          </p:cNvPr>
          <p:cNvSpPr/>
          <p:nvPr/>
        </p:nvSpPr>
        <p:spPr>
          <a:xfrm>
            <a:off x="2374445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5" name="Rectangle 34">
            <a:hlinkClick r:id="rId8" action="ppaction://hlinksldjump"/>
            <a:extLst>
              <a:ext uri="{FF2B5EF4-FFF2-40B4-BE49-F238E27FC236}">
                <a16:creationId xmlns:a16="http://schemas.microsoft.com/office/drawing/2014/main" id="{6B03EF6F-A3B6-4E12-A663-CDF72E77DD4D}"/>
              </a:ext>
            </a:extLst>
          </p:cNvPr>
          <p:cNvSpPr/>
          <p:nvPr/>
        </p:nvSpPr>
        <p:spPr>
          <a:xfrm>
            <a:off x="4363809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6" name="Rectangle 35">
            <a:hlinkClick r:id="rId9" action="ppaction://hlinksldjump"/>
            <a:extLst>
              <a:ext uri="{FF2B5EF4-FFF2-40B4-BE49-F238E27FC236}">
                <a16:creationId xmlns:a16="http://schemas.microsoft.com/office/drawing/2014/main" id="{99A07BF4-8A29-40FB-AF9D-6B40FEEE00B2}"/>
              </a:ext>
            </a:extLst>
          </p:cNvPr>
          <p:cNvSpPr/>
          <p:nvPr/>
        </p:nvSpPr>
        <p:spPr>
          <a:xfrm>
            <a:off x="6368146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7" name="Rectangle 36">
            <a:hlinkClick r:id="rId10" action="ppaction://hlinksldjump"/>
            <a:extLst>
              <a:ext uri="{FF2B5EF4-FFF2-40B4-BE49-F238E27FC236}">
                <a16:creationId xmlns:a16="http://schemas.microsoft.com/office/drawing/2014/main" id="{A1BD33B2-D8EB-4FCC-B794-CF075D625FFD}"/>
              </a:ext>
            </a:extLst>
          </p:cNvPr>
          <p:cNvSpPr/>
          <p:nvPr/>
        </p:nvSpPr>
        <p:spPr>
          <a:xfrm>
            <a:off x="8327573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Rectangle 37">
            <a:hlinkClick r:id="rId11" action="ppaction://hlinksldjump"/>
            <a:extLst>
              <a:ext uri="{FF2B5EF4-FFF2-40B4-BE49-F238E27FC236}">
                <a16:creationId xmlns:a16="http://schemas.microsoft.com/office/drawing/2014/main" id="{6ED0D77C-A777-4222-A535-C9B5AAF6F375}"/>
              </a:ext>
            </a:extLst>
          </p:cNvPr>
          <p:cNvSpPr/>
          <p:nvPr/>
        </p:nvSpPr>
        <p:spPr>
          <a:xfrm>
            <a:off x="1030877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9" name="Rectangle 38">
            <a:hlinkClick r:id="rId3" action="ppaction://hlinksldjump"/>
            <a:extLst>
              <a:ext uri="{FF2B5EF4-FFF2-40B4-BE49-F238E27FC236}">
                <a16:creationId xmlns:a16="http://schemas.microsoft.com/office/drawing/2014/main" id="{506779CC-DFBC-43BE-930B-3A1B51450327}"/>
              </a:ext>
            </a:extLst>
          </p:cNvPr>
          <p:cNvSpPr/>
          <p:nvPr/>
        </p:nvSpPr>
        <p:spPr>
          <a:xfrm>
            <a:off x="12257315" y="519391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007E4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7D3DA1-82A3-4FE9-A4B4-A9F6E1F23031}"/>
              </a:ext>
            </a:extLst>
          </p:cNvPr>
          <p:cNvSpPr/>
          <p:nvPr/>
        </p:nvSpPr>
        <p:spPr>
          <a:xfrm>
            <a:off x="12289971" y="2759930"/>
            <a:ext cx="18828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on CIGRE’s</a:t>
            </a:r>
          </a:p>
          <a:p>
            <a:pPr lvl="0" algn="ctr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Benefits ask for our</a:t>
            </a:r>
          </a:p>
          <a:p>
            <a:pPr lvl="0" algn="ctr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 leaflet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C373B-8025-4C82-9011-C8314BF132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27496" y="3365655"/>
            <a:ext cx="1331979" cy="18897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 positive with 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2236" y="6552868"/>
            <a:ext cx="1760563" cy="8385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0" y="1676400"/>
            <a:ext cx="107442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A collaborative global community sharing</a:t>
            </a:r>
          </a:p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knowledge and expertise</a:t>
            </a:r>
            <a:r>
              <a:rPr lang="en-NZ" sz="2200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NZ" sz="2100" dirty="0">
              <a:solidFill>
                <a:srgbClr val="007E4F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06600"/>
              </a:buClr>
            </a:pPr>
            <a:endParaRPr lang="en-NZ" sz="21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59 National Committees – NCs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15000 members from over 90 countries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1200+ organisations spanning the global power system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 A high number of major utilities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 A unique collaborative culture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Includes some of the world’s leading experts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Diverse perspectives from every corner of the globe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183004-39B5-4916-850F-ED37F2889A0F}"/>
              </a:ext>
            </a:extLst>
          </p:cNvPr>
          <p:cNvSpPr/>
          <p:nvPr/>
        </p:nvSpPr>
        <p:spPr>
          <a:xfrm>
            <a:off x="381000" y="609600"/>
            <a:ext cx="198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C18260-F4B2-4498-87BB-6FAE0C1C9188}"/>
              </a:ext>
            </a:extLst>
          </p:cNvPr>
          <p:cNvSpPr/>
          <p:nvPr/>
        </p:nvSpPr>
        <p:spPr>
          <a:xfrm>
            <a:off x="43434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structure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B934D3-B036-4728-9AEA-03351EDB61F5}"/>
              </a:ext>
            </a:extLst>
          </p:cNvPr>
          <p:cNvSpPr/>
          <p:nvPr/>
        </p:nvSpPr>
        <p:spPr>
          <a:xfrm>
            <a:off x="12268200" y="5334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Value and</a:t>
            </a:r>
          </a:p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670F41-B9DB-4703-AA90-FC12BBF3EA03}"/>
              </a:ext>
            </a:extLst>
          </p:cNvPr>
          <p:cNvSpPr/>
          <p:nvPr/>
        </p:nvSpPr>
        <p:spPr>
          <a:xfrm>
            <a:off x="102870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Authoritative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publications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A36922-4D54-4BD4-BF29-D86105CE021E}"/>
              </a:ext>
            </a:extLst>
          </p:cNvPr>
          <p:cNvSpPr/>
          <p:nvPr/>
        </p:nvSpPr>
        <p:spPr>
          <a:xfrm>
            <a:off x="8349341" y="566095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events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2EBFAC-FF3B-4B36-B62A-CFB755305322}"/>
              </a:ext>
            </a:extLst>
          </p:cNvPr>
          <p:cNvSpPr/>
          <p:nvPr/>
        </p:nvSpPr>
        <p:spPr>
          <a:xfrm>
            <a:off x="63246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strategy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focus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6E03CE-AF11-48DD-A05C-46C47BC02477}"/>
              </a:ext>
            </a:extLst>
          </p:cNvPr>
          <p:cNvSpPr/>
          <p:nvPr/>
        </p:nvSpPr>
        <p:spPr>
          <a:xfrm>
            <a:off x="2362200" y="609600"/>
            <a:ext cx="198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rgbClr val="087A45"/>
                </a:solidFill>
                <a:latin typeface="Arial" pitchFamily="34" charset="0"/>
                <a:cs typeface="Arial" pitchFamily="34" charset="0"/>
              </a:rPr>
              <a:t>Global community</a:t>
            </a:r>
          </a:p>
        </p:txBody>
      </p:sp>
      <p:sp>
        <p:nvSpPr>
          <p:cNvPr id="41" name="Rectangle 40">
            <a:hlinkClick r:id="rId4" action="ppaction://hlinksldjump"/>
            <a:extLst>
              <a:ext uri="{FF2B5EF4-FFF2-40B4-BE49-F238E27FC236}">
                <a16:creationId xmlns:a16="http://schemas.microsoft.com/office/drawing/2014/main" id="{BB5341C2-BDB9-4EE1-AD19-8A6698A8AA31}"/>
              </a:ext>
            </a:extLst>
          </p:cNvPr>
          <p:cNvSpPr/>
          <p:nvPr/>
        </p:nvSpPr>
        <p:spPr>
          <a:xfrm>
            <a:off x="36059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hlinkClick r:id="rId5" action="ppaction://hlinksldjump"/>
            <a:extLst>
              <a:ext uri="{FF2B5EF4-FFF2-40B4-BE49-F238E27FC236}">
                <a16:creationId xmlns:a16="http://schemas.microsoft.com/office/drawing/2014/main" id="{8480EA7A-DAD7-4D10-ABF8-8BFEE2646B15}"/>
              </a:ext>
            </a:extLst>
          </p:cNvPr>
          <p:cNvSpPr/>
          <p:nvPr/>
        </p:nvSpPr>
        <p:spPr>
          <a:xfrm>
            <a:off x="2374445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087A45"/>
              </a:solidFill>
            </a:endParaRPr>
          </a:p>
        </p:txBody>
      </p:sp>
      <p:sp>
        <p:nvSpPr>
          <p:cNvPr id="43" name="Rectangle 42">
            <a:hlinkClick r:id="rId6" action="ppaction://hlinksldjump"/>
            <a:extLst>
              <a:ext uri="{FF2B5EF4-FFF2-40B4-BE49-F238E27FC236}">
                <a16:creationId xmlns:a16="http://schemas.microsoft.com/office/drawing/2014/main" id="{90331610-7ED0-472A-8F06-6FE0F08DF5AA}"/>
              </a:ext>
            </a:extLst>
          </p:cNvPr>
          <p:cNvSpPr/>
          <p:nvPr/>
        </p:nvSpPr>
        <p:spPr>
          <a:xfrm>
            <a:off x="4363809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4" name="Rectangle 43">
            <a:hlinkClick r:id="rId7" action="ppaction://hlinksldjump"/>
            <a:extLst>
              <a:ext uri="{FF2B5EF4-FFF2-40B4-BE49-F238E27FC236}">
                <a16:creationId xmlns:a16="http://schemas.microsoft.com/office/drawing/2014/main" id="{0E784DA1-DDEC-4833-A28B-0980C174369B}"/>
              </a:ext>
            </a:extLst>
          </p:cNvPr>
          <p:cNvSpPr/>
          <p:nvPr/>
        </p:nvSpPr>
        <p:spPr>
          <a:xfrm>
            <a:off x="6368146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5" name="Rectangle 44">
            <a:hlinkClick r:id="rId8" action="ppaction://hlinksldjump"/>
            <a:extLst>
              <a:ext uri="{FF2B5EF4-FFF2-40B4-BE49-F238E27FC236}">
                <a16:creationId xmlns:a16="http://schemas.microsoft.com/office/drawing/2014/main" id="{1DBE4A85-65DC-472B-91AB-A2586A722AC3}"/>
              </a:ext>
            </a:extLst>
          </p:cNvPr>
          <p:cNvSpPr/>
          <p:nvPr/>
        </p:nvSpPr>
        <p:spPr>
          <a:xfrm>
            <a:off x="8327573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6" name="Rectangle 45">
            <a:hlinkClick r:id="rId9" action="ppaction://hlinksldjump"/>
            <a:extLst>
              <a:ext uri="{FF2B5EF4-FFF2-40B4-BE49-F238E27FC236}">
                <a16:creationId xmlns:a16="http://schemas.microsoft.com/office/drawing/2014/main" id="{847ACEA3-E3B7-4D23-BA1A-DAA7724C3A72}"/>
              </a:ext>
            </a:extLst>
          </p:cNvPr>
          <p:cNvSpPr/>
          <p:nvPr/>
        </p:nvSpPr>
        <p:spPr>
          <a:xfrm>
            <a:off x="1030877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7" name="Rectangle 46">
            <a:hlinkClick r:id="rId10" action="ppaction://hlinksldjump"/>
            <a:extLst>
              <a:ext uri="{FF2B5EF4-FFF2-40B4-BE49-F238E27FC236}">
                <a16:creationId xmlns:a16="http://schemas.microsoft.com/office/drawing/2014/main" id="{C31F3643-243F-4CEF-A0FF-F73720CB6E61}"/>
              </a:ext>
            </a:extLst>
          </p:cNvPr>
          <p:cNvSpPr/>
          <p:nvPr/>
        </p:nvSpPr>
        <p:spPr>
          <a:xfrm>
            <a:off x="12257315" y="519391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3434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84037" y="6629400"/>
            <a:ext cx="1760563" cy="8385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385382" y="6882716"/>
            <a:ext cx="16542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Watch a short video on</a:t>
            </a:r>
          </a:p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knowledge programme structure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0" y="1600200"/>
            <a:ext cx="10972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The world’s foremost power system knowledge development programme</a:t>
            </a:r>
            <a:r>
              <a:rPr lang="en-NZ" sz="2200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NZ" sz="2100" dirty="0">
              <a:solidFill>
                <a:srgbClr val="007E4F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06600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spcAft>
                <a:spcPts val="6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Community experts and CIGRE bodies define strategic focus</a:t>
            </a:r>
          </a:p>
          <a:p>
            <a:pPr>
              <a:spcAft>
                <a:spcPts val="6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Focused on key strategic themes based on key challenges, trends and issues</a:t>
            </a:r>
          </a:p>
          <a:p>
            <a:pPr>
              <a:spcAft>
                <a:spcPts val="6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Applied to CIGRE’s 16 domains of work</a:t>
            </a:r>
          </a:p>
          <a:p>
            <a:pPr>
              <a:spcAft>
                <a:spcPts val="6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250+ Working Groups develop the knowledge</a:t>
            </a:r>
          </a:p>
          <a:p>
            <a:pPr>
              <a:spcAft>
                <a:spcPts val="600"/>
              </a:spcAft>
              <a:buClr>
                <a:srgbClr val="006600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Involving 1000’s of power system professionals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4102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21" name="Picture 20" descr="SP_PPT_16x9_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0814" y="4267200"/>
            <a:ext cx="5057586" cy="2286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8FA3B1A-500F-41BC-9312-D11E0553D0D9}"/>
              </a:ext>
            </a:extLst>
          </p:cNvPr>
          <p:cNvSpPr/>
          <p:nvPr/>
        </p:nvSpPr>
        <p:spPr>
          <a:xfrm>
            <a:off x="381000" y="609600"/>
            <a:ext cx="198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29BB7C-A608-468E-A0C1-7A61BB10CA70}"/>
              </a:ext>
            </a:extLst>
          </p:cNvPr>
          <p:cNvSpPr/>
          <p:nvPr/>
        </p:nvSpPr>
        <p:spPr>
          <a:xfrm>
            <a:off x="43434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– structure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FB2C02-F067-484D-AD98-017F4C4157A8}"/>
              </a:ext>
            </a:extLst>
          </p:cNvPr>
          <p:cNvSpPr/>
          <p:nvPr/>
        </p:nvSpPr>
        <p:spPr>
          <a:xfrm>
            <a:off x="12268200" y="5334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Value and</a:t>
            </a:r>
          </a:p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55076B-BDE5-46B7-A86B-A87A6448B768}"/>
              </a:ext>
            </a:extLst>
          </p:cNvPr>
          <p:cNvSpPr/>
          <p:nvPr/>
        </p:nvSpPr>
        <p:spPr>
          <a:xfrm>
            <a:off x="102870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Authoritative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publications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9BE972-9129-421E-B194-1C8D8B000BE6}"/>
              </a:ext>
            </a:extLst>
          </p:cNvPr>
          <p:cNvSpPr/>
          <p:nvPr/>
        </p:nvSpPr>
        <p:spPr>
          <a:xfrm>
            <a:off x="8349341" y="566095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events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A86901-E6E1-4B3E-9FF7-98658CC8B0CA}"/>
              </a:ext>
            </a:extLst>
          </p:cNvPr>
          <p:cNvSpPr/>
          <p:nvPr/>
        </p:nvSpPr>
        <p:spPr>
          <a:xfrm>
            <a:off x="63246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strategy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focus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F15CF9-0387-460B-9A97-31A2C16C2546}"/>
              </a:ext>
            </a:extLst>
          </p:cNvPr>
          <p:cNvSpPr/>
          <p:nvPr/>
        </p:nvSpPr>
        <p:spPr>
          <a:xfrm>
            <a:off x="2362200" y="609600"/>
            <a:ext cx="198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community</a:t>
            </a:r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B15EC334-3D9C-4DC3-828B-5C5916215139}"/>
              </a:ext>
            </a:extLst>
          </p:cNvPr>
          <p:cNvSpPr/>
          <p:nvPr/>
        </p:nvSpPr>
        <p:spPr>
          <a:xfrm>
            <a:off x="36059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hlinkClick r:id="rId8" action="ppaction://hlinksldjump"/>
            <a:extLst>
              <a:ext uri="{FF2B5EF4-FFF2-40B4-BE49-F238E27FC236}">
                <a16:creationId xmlns:a16="http://schemas.microsoft.com/office/drawing/2014/main" id="{85CF4717-03C4-4BB9-83CC-BCF4C14A7E09}"/>
              </a:ext>
            </a:extLst>
          </p:cNvPr>
          <p:cNvSpPr/>
          <p:nvPr/>
        </p:nvSpPr>
        <p:spPr>
          <a:xfrm>
            <a:off x="2374445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Rectangle 37">
            <a:hlinkClick r:id="rId3" action="ppaction://hlinksldjump"/>
            <a:extLst>
              <a:ext uri="{FF2B5EF4-FFF2-40B4-BE49-F238E27FC236}">
                <a16:creationId xmlns:a16="http://schemas.microsoft.com/office/drawing/2014/main" id="{5FD3C269-C2DC-4EF2-BE2C-8CB7E4C89557}"/>
              </a:ext>
            </a:extLst>
          </p:cNvPr>
          <p:cNvSpPr/>
          <p:nvPr/>
        </p:nvSpPr>
        <p:spPr>
          <a:xfrm>
            <a:off x="4363809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007E4F"/>
              </a:solidFill>
            </a:endParaRPr>
          </a:p>
        </p:txBody>
      </p:sp>
      <p:sp>
        <p:nvSpPr>
          <p:cNvPr id="39" name="Rectangle 38">
            <a:hlinkClick r:id="rId9" action="ppaction://hlinksldjump"/>
            <a:extLst>
              <a:ext uri="{FF2B5EF4-FFF2-40B4-BE49-F238E27FC236}">
                <a16:creationId xmlns:a16="http://schemas.microsoft.com/office/drawing/2014/main" id="{DAEFCD89-C544-4EBF-AF17-6DBD2827C23E}"/>
              </a:ext>
            </a:extLst>
          </p:cNvPr>
          <p:cNvSpPr/>
          <p:nvPr/>
        </p:nvSpPr>
        <p:spPr>
          <a:xfrm>
            <a:off x="6368146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0" name="Rectangle 39">
            <a:hlinkClick r:id="rId10" action="ppaction://hlinksldjump"/>
            <a:extLst>
              <a:ext uri="{FF2B5EF4-FFF2-40B4-BE49-F238E27FC236}">
                <a16:creationId xmlns:a16="http://schemas.microsoft.com/office/drawing/2014/main" id="{43580E71-17DC-46B9-8EA7-29C29196F257}"/>
              </a:ext>
            </a:extLst>
          </p:cNvPr>
          <p:cNvSpPr/>
          <p:nvPr/>
        </p:nvSpPr>
        <p:spPr>
          <a:xfrm>
            <a:off x="8327573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1" name="Rectangle 40">
            <a:hlinkClick r:id="rId11" action="ppaction://hlinksldjump"/>
            <a:extLst>
              <a:ext uri="{FF2B5EF4-FFF2-40B4-BE49-F238E27FC236}">
                <a16:creationId xmlns:a16="http://schemas.microsoft.com/office/drawing/2014/main" id="{5ED7EC67-C007-4ACD-82BD-CB26925EC0EC}"/>
              </a:ext>
            </a:extLst>
          </p:cNvPr>
          <p:cNvSpPr/>
          <p:nvPr/>
        </p:nvSpPr>
        <p:spPr>
          <a:xfrm>
            <a:off x="1030877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2" name="Rectangle 41">
            <a:hlinkClick r:id="rId12" action="ppaction://hlinksldjump"/>
            <a:extLst>
              <a:ext uri="{FF2B5EF4-FFF2-40B4-BE49-F238E27FC236}">
                <a16:creationId xmlns:a16="http://schemas.microsoft.com/office/drawing/2014/main" id="{E30E064F-339D-41C2-9F23-7FE7A56AF0DE}"/>
              </a:ext>
            </a:extLst>
          </p:cNvPr>
          <p:cNvSpPr/>
          <p:nvPr/>
        </p:nvSpPr>
        <p:spPr>
          <a:xfrm>
            <a:off x="12257315" y="519391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" name="Picture 2">
            <a:hlinkClick r:id="rId13"/>
            <a:extLst>
              <a:ext uri="{FF2B5EF4-FFF2-40B4-BE49-F238E27FC236}">
                <a16:creationId xmlns:a16="http://schemas.microsoft.com/office/drawing/2014/main" id="{6AF3BA24-66C8-41EA-9690-BE3804B851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0098" y="6847923"/>
            <a:ext cx="947055" cy="6326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3434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84037" y="6629400"/>
            <a:ext cx="1760563" cy="8385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385382" y="6882716"/>
            <a:ext cx="16542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Watch a short video on</a:t>
            </a:r>
          </a:p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knowledge programme structure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0" y="1600200"/>
            <a:ext cx="10972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CIGRE’s 16 domains of work each has</a:t>
            </a:r>
          </a:p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a dedicated Study Committee</a:t>
            </a:r>
            <a:r>
              <a:rPr lang="en-NZ" sz="3700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4102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0" y="3048000"/>
            <a:ext cx="4191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b="1" dirty="0">
                <a:latin typeface="Arial" pitchFamily="34" charset="0"/>
                <a:cs typeface="Arial" pitchFamily="34" charset="0"/>
              </a:rPr>
              <a:t>Group A – Equipment: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A1  Rotating electrical machines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A2  Power transformers and reactors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A3  Transmission and distribution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      equipment</a:t>
            </a:r>
          </a:p>
          <a:p>
            <a:endParaRPr lang="en-NZ" sz="1800" dirty="0">
              <a:latin typeface="Arial" pitchFamily="34" charset="0"/>
              <a:cs typeface="Arial" pitchFamily="34" charset="0"/>
            </a:endParaRPr>
          </a:p>
          <a:p>
            <a:r>
              <a:rPr lang="en-NZ" sz="2000" b="1" dirty="0">
                <a:latin typeface="Arial" pitchFamily="34" charset="0"/>
                <a:cs typeface="Arial" pitchFamily="34" charset="0"/>
              </a:rPr>
              <a:t>Group B – Technologies: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B1  Insulated cables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B2  Overhead lines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B3  Substations and electrical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       installations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B4  DC systems and power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       electronics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B5  Protection </a:t>
            </a:r>
            <a:r>
              <a:rPr lang="en-NZ" sz="1800">
                <a:latin typeface="Arial" pitchFamily="34" charset="0"/>
                <a:cs typeface="Arial" pitchFamily="34" charset="0"/>
              </a:rPr>
              <a:t>and automation</a:t>
            </a:r>
            <a:endParaRPr lang="en-N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3048000"/>
            <a:ext cx="4191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b="1" dirty="0">
                <a:latin typeface="Arial" pitchFamily="34" charset="0"/>
                <a:cs typeface="Arial" pitchFamily="34" charset="0"/>
              </a:rPr>
              <a:t>Group C – Systems: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C1  Power system development and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       economics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C2  Power system operation and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       control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C3  Power system environmental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       performance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C4  Power system technical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       performance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C5  Electricity markets and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       regulation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C6  Active distribution systems and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       distributed energy resources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06000" y="3048000"/>
            <a:ext cx="4191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b="1" dirty="0">
                <a:latin typeface="Arial" pitchFamily="34" charset="0"/>
                <a:cs typeface="Arial" pitchFamily="34" charset="0"/>
              </a:rPr>
              <a:t>Group D – New materials &amp; IT: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D1  Materials and emerging test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       techniques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D2  Information systems and</a:t>
            </a:r>
          </a:p>
          <a:p>
            <a:r>
              <a:rPr lang="en-NZ" sz="1800" dirty="0">
                <a:latin typeface="Arial" pitchFamily="34" charset="0"/>
                <a:cs typeface="Arial" pitchFamily="34" charset="0"/>
              </a:rPr>
              <a:t>       telecommunication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866EB1-F6BE-4AAC-8045-A0EB0DAE73FC}"/>
              </a:ext>
            </a:extLst>
          </p:cNvPr>
          <p:cNvSpPr/>
          <p:nvPr/>
        </p:nvSpPr>
        <p:spPr>
          <a:xfrm>
            <a:off x="381000" y="609600"/>
            <a:ext cx="198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B82D0A-F08D-425D-B3D4-759BD568FEE5}"/>
              </a:ext>
            </a:extLst>
          </p:cNvPr>
          <p:cNvSpPr/>
          <p:nvPr/>
        </p:nvSpPr>
        <p:spPr>
          <a:xfrm>
            <a:off x="43434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– structure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9A1C8E-1AEC-4756-9156-A1083089BEEB}"/>
              </a:ext>
            </a:extLst>
          </p:cNvPr>
          <p:cNvSpPr/>
          <p:nvPr/>
        </p:nvSpPr>
        <p:spPr>
          <a:xfrm>
            <a:off x="12268200" y="5334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Value and</a:t>
            </a:r>
          </a:p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09E0DC-BFA7-4B74-80EF-5201CACA48CC}"/>
              </a:ext>
            </a:extLst>
          </p:cNvPr>
          <p:cNvSpPr/>
          <p:nvPr/>
        </p:nvSpPr>
        <p:spPr>
          <a:xfrm>
            <a:off x="102870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Authoritative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664A13-352B-4DFF-BA0D-5DE966D94C0B}"/>
              </a:ext>
            </a:extLst>
          </p:cNvPr>
          <p:cNvSpPr/>
          <p:nvPr/>
        </p:nvSpPr>
        <p:spPr>
          <a:xfrm>
            <a:off x="8349341" y="566095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events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0D90EE-C811-4C55-AD86-68F20FF505F5}"/>
              </a:ext>
            </a:extLst>
          </p:cNvPr>
          <p:cNvSpPr/>
          <p:nvPr/>
        </p:nvSpPr>
        <p:spPr>
          <a:xfrm>
            <a:off x="63246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strategy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focus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F195B5-D7EE-4EBF-A326-FCCA0C6F877D}"/>
              </a:ext>
            </a:extLst>
          </p:cNvPr>
          <p:cNvSpPr/>
          <p:nvPr/>
        </p:nvSpPr>
        <p:spPr>
          <a:xfrm>
            <a:off x="2362200" y="609600"/>
            <a:ext cx="198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community</a:t>
            </a:r>
          </a:p>
        </p:txBody>
      </p:sp>
      <p:sp>
        <p:nvSpPr>
          <p:cNvPr id="38" name="Rectangle 37">
            <a:hlinkClick r:id="rId6" action="ppaction://hlinksldjump"/>
            <a:extLst>
              <a:ext uri="{FF2B5EF4-FFF2-40B4-BE49-F238E27FC236}">
                <a16:creationId xmlns:a16="http://schemas.microsoft.com/office/drawing/2014/main" id="{A4337B74-FA48-4FA8-9D7F-5C7F8CD2F89A}"/>
              </a:ext>
            </a:extLst>
          </p:cNvPr>
          <p:cNvSpPr/>
          <p:nvPr/>
        </p:nvSpPr>
        <p:spPr>
          <a:xfrm>
            <a:off x="36059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hlinkClick r:id="rId7" action="ppaction://hlinksldjump"/>
            <a:extLst>
              <a:ext uri="{FF2B5EF4-FFF2-40B4-BE49-F238E27FC236}">
                <a16:creationId xmlns:a16="http://schemas.microsoft.com/office/drawing/2014/main" id="{46093072-7599-484C-8780-3C8133BCD1C5}"/>
              </a:ext>
            </a:extLst>
          </p:cNvPr>
          <p:cNvSpPr/>
          <p:nvPr/>
        </p:nvSpPr>
        <p:spPr>
          <a:xfrm>
            <a:off x="2374445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0" name="Rectangle 39">
            <a:hlinkClick r:id="rId3" action="ppaction://hlinksldjump"/>
            <a:extLst>
              <a:ext uri="{FF2B5EF4-FFF2-40B4-BE49-F238E27FC236}">
                <a16:creationId xmlns:a16="http://schemas.microsoft.com/office/drawing/2014/main" id="{1BF52430-CF7F-4B4B-B0C7-D908034204D2}"/>
              </a:ext>
            </a:extLst>
          </p:cNvPr>
          <p:cNvSpPr/>
          <p:nvPr/>
        </p:nvSpPr>
        <p:spPr>
          <a:xfrm>
            <a:off x="4363809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007E4F"/>
              </a:solidFill>
            </a:endParaRPr>
          </a:p>
        </p:txBody>
      </p:sp>
      <p:sp>
        <p:nvSpPr>
          <p:cNvPr id="41" name="Rectangle 40">
            <a:hlinkClick r:id="rId8" action="ppaction://hlinksldjump"/>
            <a:extLst>
              <a:ext uri="{FF2B5EF4-FFF2-40B4-BE49-F238E27FC236}">
                <a16:creationId xmlns:a16="http://schemas.microsoft.com/office/drawing/2014/main" id="{88E00B9F-CCAF-4A5F-9DFE-975FA5C7E995}"/>
              </a:ext>
            </a:extLst>
          </p:cNvPr>
          <p:cNvSpPr/>
          <p:nvPr/>
        </p:nvSpPr>
        <p:spPr>
          <a:xfrm>
            <a:off x="6368146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2" name="Rectangle 41">
            <a:hlinkClick r:id="rId9" action="ppaction://hlinksldjump"/>
            <a:extLst>
              <a:ext uri="{FF2B5EF4-FFF2-40B4-BE49-F238E27FC236}">
                <a16:creationId xmlns:a16="http://schemas.microsoft.com/office/drawing/2014/main" id="{00B1A1B7-4822-40D6-8057-FBBF3C353AAE}"/>
              </a:ext>
            </a:extLst>
          </p:cNvPr>
          <p:cNvSpPr/>
          <p:nvPr/>
        </p:nvSpPr>
        <p:spPr>
          <a:xfrm>
            <a:off x="8327573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3" name="Rectangle 42">
            <a:hlinkClick r:id="rId10" action="ppaction://hlinksldjump"/>
            <a:extLst>
              <a:ext uri="{FF2B5EF4-FFF2-40B4-BE49-F238E27FC236}">
                <a16:creationId xmlns:a16="http://schemas.microsoft.com/office/drawing/2014/main" id="{A3C773C1-0A5E-4592-A8FE-ED1BEFB67138}"/>
              </a:ext>
            </a:extLst>
          </p:cNvPr>
          <p:cNvSpPr/>
          <p:nvPr/>
        </p:nvSpPr>
        <p:spPr>
          <a:xfrm>
            <a:off x="1030877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4" name="Rectangle 43">
            <a:hlinkClick r:id="rId11" action="ppaction://hlinksldjump"/>
            <a:extLst>
              <a:ext uri="{FF2B5EF4-FFF2-40B4-BE49-F238E27FC236}">
                <a16:creationId xmlns:a16="http://schemas.microsoft.com/office/drawing/2014/main" id="{ABC62F44-7D3A-4D78-B93D-41F1AE58CE5B}"/>
              </a:ext>
            </a:extLst>
          </p:cNvPr>
          <p:cNvSpPr/>
          <p:nvPr/>
        </p:nvSpPr>
        <p:spPr>
          <a:xfrm>
            <a:off x="12257315" y="519391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26" name="Picture 25">
            <a:hlinkClick r:id="rId12"/>
            <a:extLst>
              <a:ext uri="{FF2B5EF4-FFF2-40B4-BE49-F238E27FC236}">
                <a16:creationId xmlns:a16="http://schemas.microsoft.com/office/drawing/2014/main" id="{1C44A2E1-AAFD-4C34-B010-775A8A2280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0098" y="6847923"/>
            <a:ext cx="947055" cy="632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63246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6" name="Picture 15" descr="Logo positive with t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84037" y="6629400"/>
            <a:ext cx="1760563" cy="8385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1600200"/>
            <a:ext cx="109728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CIGRE’s four current strategic directions</a:t>
            </a:r>
            <a:endParaRPr lang="en-NZ" sz="2100" dirty="0">
              <a:solidFill>
                <a:srgbClr val="007E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73914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76400" y="28194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dirty="0">
                <a:latin typeface="Arial" pitchFamily="34" charset="0"/>
                <a:cs typeface="Arial" pitchFamily="34" charset="0"/>
              </a:rPr>
              <a:t>Future power</a:t>
            </a:r>
          </a:p>
          <a:p>
            <a:pPr algn="ctr"/>
            <a:r>
              <a:rPr lang="en-NZ" sz="2400" dirty="0">
                <a:latin typeface="Arial" pitchFamily="34" charset="0"/>
                <a:cs typeface="Arial" pitchFamily="34" charset="0"/>
              </a:rPr>
              <a:t>systems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0400" y="28194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dirty="0">
                <a:latin typeface="Arial" pitchFamily="34" charset="0"/>
                <a:cs typeface="Arial" pitchFamily="34" charset="0"/>
              </a:rPr>
              <a:t>Environment and</a:t>
            </a:r>
          </a:p>
          <a:p>
            <a:pPr algn="ctr"/>
            <a:r>
              <a:rPr lang="en-NZ" sz="2400" dirty="0">
                <a:latin typeface="Arial" pitchFamily="34" charset="0"/>
                <a:cs typeface="Arial" pitchFamily="34" charset="0"/>
              </a:rPr>
              <a:t>sustainability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10400" y="41148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dirty="0">
                <a:latin typeface="Arial" pitchFamily="34" charset="0"/>
                <a:cs typeface="Arial" pitchFamily="34" charset="0"/>
              </a:rPr>
              <a:t>Unbiased information</a:t>
            </a:r>
          </a:p>
          <a:p>
            <a:pPr algn="ctr"/>
            <a:r>
              <a:rPr lang="en-NZ" sz="2400" dirty="0">
                <a:latin typeface="Arial" pitchFamily="34" charset="0"/>
                <a:cs typeface="Arial" pitchFamily="34" charset="0"/>
              </a:rPr>
              <a:t>for all stakeholders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76400" y="41148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dirty="0">
                <a:latin typeface="Arial" pitchFamily="34" charset="0"/>
                <a:cs typeface="Arial" pitchFamily="34" charset="0"/>
              </a:rPr>
              <a:t>Best use of</a:t>
            </a:r>
          </a:p>
          <a:p>
            <a:pPr algn="ctr"/>
            <a:r>
              <a:rPr lang="en-NZ" sz="2400" dirty="0">
                <a:latin typeface="Arial" pitchFamily="34" charset="0"/>
                <a:cs typeface="Arial" pitchFamily="34" charset="0"/>
              </a:rPr>
              <a:t>existing systems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B4AA79-F1F5-4489-A057-410539AD8359}"/>
              </a:ext>
            </a:extLst>
          </p:cNvPr>
          <p:cNvSpPr/>
          <p:nvPr/>
        </p:nvSpPr>
        <p:spPr>
          <a:xfrm>
            <a:off x="381000" y="609600"/>
            <a:ext cx="198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4C8892-6504-44BE-BA55-2FD8522C957E}"/>
              </a:ext>
            </a:extLst>
          </p:cNvPr>
          <p:cNvSpPr/>
          <p:nvPr/>
        </p:nvSpPr>
        <p:spPr>
          <a:xfrm>
            <a:off x="43434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structure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15D213-546D-46FD-9B45-0A776E22B2C3}"/>
              </a:ext>
            </a:extLst>
          </p:cNvPr>
          <p:cNvSpPr/>
          <p:nvPr/>
        </p:nvSpPr>
        <p:spPr>
          <a:xfrm>
            <a:off x="12268200" y="5334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Value and</a:t>
            </a:r>
          </a:p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305E8C-5717-4EBA-B41B-421A2304BD02}"/>
              </a:ext>
            </a:extLst>
          </p:cNvPr>
          <p:cNvSpPr/>
          <p:nvPr/>
        </p:nvSpPr>
        <p:spPr>
          <a:xfrm>
            <a:off x="102870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Authoritative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14CDA7-F8E7-4A7D-AB0B-A96C6D7E99BC}"/>
              </a:ext>
            </a:extLst>
          </p:cNvPr>
          <p:cNvSpPr/>
          <p:nvPr/>
        </p:nvSpPr>
        <p:spPr>
          <a:xfrm>
            <a:off x="8349341" y="566095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events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5254E4-9DC2-4420-ADC6-ED3C933A24DD}"/>
              </a:ext>
            </a:extLst>
          </p:cNvPr>
          <p:cNvSpPr/>
          <p:nvPr/>
        </p:nvSpPr>
        <p:spPr>
          <a:xfrm>
            <a:off x="63246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Current strategy</a:t>
            </a:r>
          </a:p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and focus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3E61C8-E577-43ED-9F31-2E9864B01D58}"/>
              </a:ext>
            </a:extLst>
          </p:cNvPr>
          <p:cNvSpPr/>
          <p:nvPr/>
        </p:nvSpPr>
        <p:spPr>
          <a:xfrm>
            <a:off x="2362200" y="609600"/>
            <a:ext cx="198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community</a:t>
            </a:r>
          </a:p>
        </p:txBody>
      </p:sp>
      <p:sp>
        <p:nvSpPr>
          <p:cNvPr id="38" name="Rectangle 37">
            <a:hlinkClick r:id="rId6" action="ppaction://hlinksldjump"/>
            <a:extLst>
              <a:ext uri="{FF2B5EF4-FFF2-40B4-BE49-F238E27FC236}">
                <a16:creationId xmlns:a16="http://schemas.microsoft.com/office/drawing/2014/main" id="{09779A90-FBE4-4B53-8256-B88A5B771576}"/>
              </a:ext>
            </a:extLst>
          </p:cNvPr>
          <p:cNvSpPr/>
          <p:nvPr/>
        </p:nvSpPr>
        <p:spPr>
          <a:xfrm>
            <a:off x="36059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hlinkClick r:id="rId7" action="ppaction://hlinksldjump"/>
            <a:extLst>
              <a:ext uri="{FF2B5EF4-FFF2-40B4-BE49-F238E27FC236}">
                <a16:creationId xmlns:a16="http://schemas.microsoft.com/office/drawing/2014/main" id="{0781F658-EFEA-4C0C-AFD2-284F3CDEDA2C}"/>
              </a:ext>
            </a:extLst>
          </p:cNvPr>
          <p:cNvSpPr/>
          <p:nvPr/>
        </p:nvSpPr>
        <p:spPr>
          <a:xfrm>
            <a:off x="2374445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0" name="Rectangle 39">
            <a:hlinkClick r:id="rId8" action="ppaction://hlinksldjump"/>
            <a:extLst>
              <a:ext uri="{FF2B5EF4-FFF2-40B4-BE49-F238E27FC236}">
                <a16:creationId xmlns:a16="http://schemas.microsoft.com/office/drawing/2014/main" id="{87F4346F-340A-41D6-BB2B-B7126F15155A}"/>
              </a:ext>
            </a:extLst>
          </p:cNvPr>
          <p:cNvSpPr/>
          <p:nvPr/>
        </p:nvSpPr>
        <p:spPr>
          <a:xfrm>
            <a:off x="4363809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1" name="Rectangle 40">
            <a:hlinkClick r:id="rId3" action="ppaction://hlinksldjump"/>
            <a:extLst>
              <a:ext uri="{FF2B5EF4-FFF2-40B4-BE49-F238E27FC236}">
                <a16:creationId xmlns:a16="http://schemas.microsoft.com/office/drawing/2014/main" id="{78466B18-5310-4306-AA1D-489A499064CA}"/>
              </a:ext>
            </a:extLst>
          </p:cNvPr>
          <p:cNvSpPr/>
          <p:nvPr/>
        </p:nvSpPr>
        <p:spPr>
          <a:xfrm>
            <a:off x="6368146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007E4F"/>
              </a:solidFill>
            </a:endParaRPr>
          </a:p>
        </p:txBody>
      </p:sp>
      <p:sp>
        <p:nvSpPr>
          <p:cNvPr id="42" name="Rectangle 41">
            <a:hlinkClick r:id="rId9" action="ppaction://hlinksldjump"/>
            <a:extLst>
              <a:ext uri="{FF2B5EF4-FFF2-40B4-BE49-F238E27FC236}">
                <a16:creationId xmlns:a16="http://schemas.microsoft.com/office/drawing/2014/main" id="{7DF8FA38-C90B-4E21-A78E-A9998D43A0E2}"/>
              </a:ext>
            </a:extLst>
          </p:cNvPr>
          <p:cNvSpPr/>
          <p:nvPr/>
        </p:nvSpPr>
        <p:spPr>
          <a:xfrm>
            <a:off x="8327573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3" name="Rectangle 42">
            <a:hlinkClick r:id="rId10" action="ppaction://hlinksldjump"/>
            <a:extLst>
              <a:ext uri="{FF2B5EF4-FFF2-40B4-BE49-F238E27FC236}">
                <a16:creationId xmlns:a16="http://schemas.microsoft.com/office/drawing/2014/main" id="{A5EE150A-9CF1-4E0F-AB57-3205237AA33B}"/>
              </a:ext>
            </a:extLst>
          </p:cNvPr>
          <p:cNvSpPr/>
          <p:nvPr/>
        </p:nvSpPr>
        <p:spPr>
          <a:xfrm>
            <a:off x="1030877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4" name="Rectangle 43">
            <a:hlinkClick r:id="rId11" action="ppaction://hlinksldjump"/>
            <a:extLst>
              <a:ext uri="{FF2B5EF4-FFF2-40B4-BE49-F238E27FC236}">
                <a16:creationId xmlns:a16="http://schemas.microsoft.com/office/drawing/2014/main" id="{221F228E-4EBD-433F-994C-FA3B766990BC}"/>
              </a:ext>
            </a:extLst>
          </p:cNvPr>
          <p:cNvSpPr/>
          <p:nvPr/>
        </p:nvSpPr>
        <p:spPr>
          <a:xfrm>
            <a:off x="12257315" y="519391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0" y="2590800"/>
            <a:ext cx="10896600" cy="4038600"/>
          </a:xfrm>
          <a:prstGeom prst="rect">
            <a:avLst/>
          </a:prstGeom>
          <a:solidFill>
            <a:srgbClr val="F1F0E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9" name="Rectangle 18"/>
          <p:cNvSpPr/>
          <p:nvPr/>
        </p:nvSpPr>
        <p:spPr>
          <a:xfrm>
            <a:off x="1524000" y="1600200"/>
            <a:ext cx="10744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A focus on current pressing challenges:</a:t>
            </a:r>
            <a:endParaRPr lang="en-NZ" sz="2100" dirty="0">
              <a:solidFill>
                <a:srgbClr val="007E4F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06600"/>
              </a:buClr>
            </a:pPr>
            <a:endParaRPr lang="en-NZ" sz="21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Renewable energy sources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Growing environmental requirements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Limitations to build new transmission</a:t>
            </a:r>
          </a:p>
          <a:p>
            <a:pPr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 infrastructures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Architecture of networks and systems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Maintaining the existing power systems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Transmission of large amounts of power</a:t>
            </a:r>
          </a:p>
          <a:p>
            <a:pPr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 over long distances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Cyber security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Intermittency of renewable power generation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63246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6" name="Picture 15" descr="Logo positive with t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84037" y="6629400"/>
            <a:ext cx="1760563" cy="838533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73914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21" name="Picture 20" descr="SP_PPT_16x9_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5800" y="3136428"/>
            <a:ext cx="4901610" cy="280717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F2A6CC5-0006-47C0-8400-6DCA9D73670A}"/>
              </a:ext>
            </a:extLst>
          </p:cNvPr>
          <p:cNvSpPr/>
          <p:nvPr/>
        </p:nvSpPr>
        <p:spPr>
          <a:xfrm>
            <a:off x="381000" y="609600"/>
            <a:ext cx="198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7B13B1-1D5D-444D-8CF4-00EDAB9FA6D0}"/>
              </a:ext>
            </a:extLst>
          </p:cNvPr>
          <p:cNvSpPr/>
          <p:nvPr/>
        </p:nvSpPr>
        <p:spPr>
          <a:xfrm>
            <a:off x="43434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structure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85453A-E109-438F-940E-1F6AC3CEB169}"/>
              </a:ext>
            </a:extLst>
          </p:cNvPr>
          <p:cNvSpPr/>
          <p:nvPr/>
        </p:nvSpPr>
        <p:spPr>
          <a:xfrm>
            <a:off x="12268200" y="5334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Value and</a:t>
            </a:r>
          </a:p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CB3619-AF38-4639-A277-26D01E0ADBAB}"/>
              </a:ext>
            </a:extLst>
          </p:cNvPr>
          <p:cNvSpPr/>
          <p:nvPr/>
        </p:nvSpPr>
        <p:spPr>
          <a:xfrm>
            <a:off x="102870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Authoritative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publications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7A2036-26A1-4E41-A4EB-E0CF7B5B6DE1}"/>
              </a:ext>
            </a:extLst>
          </p:cNvPr>
          <p:cNvSpPr/>
          <p:nvPr/>
        </p:nvSpPr>
        <p:spPr>
          <a:xfrm>
            <a:off x="8349341" y="566095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events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A3DB89-E75E-4C83-8CAB-68A19820A458}"/>
              </a:ext>
            </a:extLst>
          </p:cNvPr>
          <p:cNvSpPr/>
          <p:nvPr/>
        </p:nvSpPr>
        <p:spPr>
          <a:xfrm>
            <a:off x="63246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Current strategy</a:t>
            </a:r>
          </a:p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and focus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EA65C2-347A-42E7-B653-350480F98E89}"/>
              </a:ext>
            </a:extLst>
          </p:cNvPr>
          <p:cNvSpPr/>
          <p:nvPr/>
        </p:nvSpPr>
        <p:spPr>
          <a:xfrm>
            <a:off x="2362200" y="609600"/>
            <a:ext cx="198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community</a:t>
            </a:r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16AA713C-0BF9-4330-8A6D-EE7550A00055}"/>
              </a:ext>
            </a:extLst>
          </p:cNvPr>
          <p:cNvSpPr/>
          <p:nvPr/>
        </p:nvSpPr>
        <p:spPr>
          <a:xfrm>
            <a:off x="36059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hlinkClick r:id="rId8" action="ppaction://hlinksldjump"/>
            <a:extLst>
              <a:ext uri="{FF2B5EF4-FFF2-40B4-BE49-F238E27FC236}">
                <a16:creationId xmlns:a16="http://schemas.microsoft.com/office/drawing/2014/main" id="{FFDD1F9A-387C-45A4-B21F-A843CF1D2BA1}"/>
              </a:ext>
            </a:extLst>
          </p:cNvPr>
          <p:cNvSpPr/>
          <p:nvPr/>
        </p:nvSpPr>
        <p:spPr>
          <a:xfrm>
            <a:off x="2374445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Rectangle 37">
            <a:hlinkClick r:id="rId9" action="ppaction://hlinksldjump"/>
            <a:extLst>
              <a:ext uri="{FF2B5EF4-FFF2-40B4-BE49-F238E27FC236}">
                <a16:creationId xmlns:a16="http://schemas.microsoft.com/office/drawing/2014/main" id="{56F38B9D-9617-428C-A951-DCC9614A52AF}"/>
              </a:ext>
            </a:extLst>
          </p:cNvPr>
          <p:cNvSpPr/>
          <p:nvPr/>
        </p:nvSpPr>
        <p:spPr>
          <a:xfrm>
            <a:off x="4363809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9" name="Rectangle 38">
            <a:hlinkClick r:id="rId3" action="ppaction://hlinksldjump"/>
            <a:extLst>
              <a:ext uri="{FF2B5EF4-FFF2-40B4-BE49-F238E27FC236}">
                <a16:creationId xmlns:a16="http://schemas.microsoft.com/office/drawing/2014/main" id="{0123E32C-4A29-42A4-8903-94843D0E234D}"/>
              </a:ext>
            </a:extLst>
          </p:cNvPr>
          <p:cNvSpPr/>
          <p:nvPr/>
        </p:nvSpPr>
        <p:spPr>
          <a:xfrm>
            <a:off x="6368146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007E4F"/>
              </a:solidFill>
            </a:endParaRPr>
          </a:p>
        </p:txBody>
      </p:sp>
      <p:sp>
        <p:nvSpPr>
          <p:cNvPr id="40" name="Rectangle 39">
            <a:hlinkClick r:id="rId10" action="ppaction://hlinksldjump"/>
            <a:extLst>
              <a:ext uri="{FF2B5EF4-FFF2-40B4-BE49-F238E27FC236}">
                <a16:creationId xmlns:a16="http://schemas.microsoft.com/office/drawing/2014/main" id="{4F422836-2474-4FF2-99CC-EF852CC60496}"/>
              </a:ext>
            </a:extLst>
          </p:cNvPr>
          <p:cNvSpPr/>
          <p:nvPr/>
        </p:nvSpPr>
        <p:spPr>
          <a:xfrm>
            <a:off x="8327573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1" name="Rectangle 40">
            <a:hlinkClick r:id="rId11" action="ppaction://hlinksldjump"/>
            <a:extLst>
              <a:ext uri="{FF2B5EF4-FFF2-40B4-BE49-F238E27FC236}">
                <a16:creationId xmlns:a16="http://schemas.microsoft.com/office/drawing/2014/main" id="{2C24D3F0-F895-48B2-89EF-4F28B199EB48}"/>
              </a:ext>
            </a:extLst>
          </p:cNvPr>
          <p:cNvSpPr/>
          <p:nvPr/>
        </p:nvSpPr>
        <p:spPr>
          <a:xfrm>
            <a:off x="1030877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2" name="Rectangle 41">
            <a:hlinkClick r:id="rId12" action="ppaction://hlinksldjump"/>
            <a:extLst>
              <a:ext uri="{FF2B5EF4-FFF2-40B4-BE49-F238E27FC236}">
                <a16:creationId xmlns:a16="http://schemas.microsoft.com/office/drawing/2014/main" id="{96B809A5-F9E1-4D95-8D31-CB0B9D90B423}"/>
              </a:ext>
            </a:extLst>
          </p:cNvPr>
          <p:cNvSpPr/>
          <p:nvPr/>
        </p:nvSpPr>
        <p:spPr>
          <a:xfrm>
            <a:off x="12257315" y="519391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524000"/>
            <a:ext cx="107442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A global collaborative programme</a:t>
            </a:r>
          </a:p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and the Paris Session</a:t>
            </a:r>
            <a:endParaRPr lang="en-NZ" sz="2100" dirty="0">
              <a:solidFill>
                <a:srgbClr val="007E4F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87A48"/>
              </a:buClr>
            </a:pPr>
            <a:endParaRPr lang="en-NZ" sz="21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A worldwide programme comprising 100’s of high value events run </a:t>
            </a:r>
            <a:r>
              <a:rPr lang="en-NZ" sz="2100">
                <a:latin typeface="Arial" pitchFamily="34" charset="0"/>
                <a:cs typeface="Arial" pitchFamily="34" charset="0"/>
              </a:rPr>
              <a:t>by the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>
                <a:latin typeface="Arial" pitchFamily="34" charset="0"/>
                <a:cs typeface="Arial" pitchFamily="34" charset="0"/>
              </a:rPr>
              <a:t>   Study Committees (SCs) National Committees (NCs) and other CIGRE groups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>
                <a:latin typeface="Arial" pitchFamily="34" charset="0"/>
                <a:cs typeface="Arial" pitchFamily="34" charset="0"/>
              </a:rPr>
              <a:t>   </a:t>
            </a:r>
            <a:r>
              <a:rPr lang="en-NZ" sz="2100" dirty="0">
                <a:latin typeface="Arial" pitchFamily="34" charset="0"/>
                <a:cs typeface="Arial" pitchFamily="34" charset="0"/>
              </a:rPr>
              <a:t>Spanning large events such as CIGRE Symposia and Colloquia and numerous</a:t>
            </a:r>
          </a:p>
          <a:p>
            <a:pPr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  local conferences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Culminating every two years in the Paris Session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The world’s #1 global power system event, unique for its thought leadership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83058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84037" y="6629400"/>
            <a:ext cx="1760563" cy="838533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93726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134600" y="6882716"/>
            <a:ext cx="20352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on the Paris Session</a:t>
            </a:r>
          </a:p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CIGRE’s collaborative</a:t>
            </a:r>
          </a:p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programme watch a video</a:t>
            </a:r>
          </a:p>
        </p:txBody>
      </p:sp>
      <p:pic>
        <p:nvPicPr>
          <p:cNvPr id="20" name="Picture 19" descr="SP_PPT_16x9_14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20200" y="6858000"/>
            <a:ext cx="914402" cy="610820"/>
          </a:xfrm>
          <a:prstGeom prst="rect">
            <a:avLst/>
          </a:prstGeom>
        </p:spPr>
      </p:pic>
      <p:sp>
        <p:nvSpPr>
          <p:cNvPr id="24" name="Rectangle 23">
            <a:hlinkClick r:id="rId8" action="ppaction://hlinksldjump"/>
            <a:extLst>
              <a:ext uri="{FF2B5EF4-FFF2-40B4-BE49-F238E27FC236}">
                <a16:creationId xmlns:a16="http://schemas.microsoft.com/office/drawing/2014/main" id="{C1A1EA8F-3705-47A5-B105-88A8B50444C8}"/>
              </a:ext>
            </a:extLst>
          </p:cNvPr>
          <p:cNvSpPr/>
          <p:nvPr/>
        </p:nvSpPr>
        <p:spPr>
          <a:xfrm>
            <a:off x="6332765" y="546557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7" name="Rectangle 26">
            <a:hlinkClick r:id="rId9" action="ppaction://hlinksldjump"/>
            <a:extLst>
              <a:ext uri="{FF2B5EF4-FFF2-40B4-BE49-F238E27FC236}">
                <a16:creationId xmlns:a16="http://schemas.microsoft.com/office/drawing/2014/main" id="{2CC94027-3D7A-4FC2-9B41-58F6651918FC}"/>
              </a:ext>
            </a:extLst>
          </p:cNvPr>
          <p:cNvSpPr/>
          <p:nvPr/>
        </p:nvSpPr>
        <p:spPr>
          <a:xfrm>
            <a:off x="12317184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47A895-A877-4E0D-A9B4-2C072AED0F7F}"/>
              </a:ext>
            </a:extLst>
          </p:cNvPr>
          <p:cNvSpPr/>
          <p:nvPr/>
        </p:nvSpPr>
        <p:spPr>
          <a:xfrm>
            <a:off x="381000" y="609600"/>
            <a:ext cx="198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12FD49-813B-456A-A1D4-8B0FBD19510D}"/>
              </a:ext>
            </a:extLst>
          </p:cNvPr>
          <p:cNvSpPr/>
          <p:nvPr/>
        </p:nvSpPr>
        <p:spPr>
          <a:xfrm>
            <a:off x="43434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structure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CF1605-4620-4C71-8C38-99428AE36BDB}"/>
              </a:ext>
            </a:extLst>
          </p:cNvPr>
          <p:cNvSpPr/>
          <p:nvPr/>
        </p:nvSpPr>
        <p:spPr>
          <a:xfrm>
            <a:off x="12268200" y="5334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Value and</a:t>
            </a:r>
          </a:p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6F697A-B309-43EB-B7D8-30806710F603}"/>
              </a:ext>
            </a:extLst>
          </p:cNvPr>
          <p:cNvSpPr/>
          <p:nvPr/>
        </p:nvSpPr>
        <p:spPr>
          <a:xfrm>
            <a:off x="102870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Authoritative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8FF464-94D7-4DCF-BBD5-EBA2B53E030E}"/>
              </a:ext>
            </a:extLst>
          </p:cNvPr>
          <p:cNvSpPr/>
          <p:nvPr/>
        </p:nvSpPr>
        <p:spPr>
          <a:xfrm>
            <a:off x="8349341" y="566095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– events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E72A6F-E942-47FE-B4BD-9A399D431B93}"/>
              </a:ext>
            </a:extLst>
          </p:cNvPr>
          <p:cNvSpPr/>
          <p:nvPr/>
        </p:nvSpPr>
        <p:spPr>
          <a:xfrm>
            <a:off x="63246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strategy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focus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172A22-282D-4A12-A2B8-5B44C96AF023}"/>
              </a:ext>
            </a:extLst>
          </p:cNvPr>
          <p:cNvSpPr/>
          <p:nvPr/>
        </p:nvSpPr>
        <p:spPr>
          <a:xfrm>
            <a:off x="2362200" y="609600"/>
            <a:ext cx="198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community</a:t>
            </a:r>
          </a:p>
        </p:txBody>
      </p:sp>
      <p:sp>
        <p:nvSpPr>
          <p:cNvPr id="35" name="Rectangle 34">
            <a:hlinkClick r:id="rId10" action="ppaction://hlinksldjump"/>
            <a:extLst>
              <a:ext uri="{FF2B5EF4-FFF2-40B4-BE49-F238E27FC236}">
                <a16:creationId xmlns:a16="http://schemas.microsoft.com/office/drawing/2014/main" id="{C0EF2A5D-A426-4457-804F-CF89492A7A55}"/>
              </a:ext>
            </a:extLst>
          </p:cNvPr>
          <p:cNvSpPr/>
          <p:nvPr/>
        </p:nvSpPr>
        <p:spPr>
          <a:xfrm>
            <a:off x="36059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hlinkClick r:id="rId11" action="ppaction://hlinksldjump"/>
            <a:extLst>
              <a:ext uri="{FF2B5EF4-FFF2-40B4-BE49-F238E27FC236}">
                <a16:creationId xmlns:a16="http://schemas.microsoft.com/office/drawing/2014/main" id="{5FBDBE60-4CCA-4C91-90DB-8F25FDDE5604}"/>
              </a:ext>
            </a:extLst>
          </p:cNvPr>
          <p:cNvSpPr/>
          <p:nvPr/>
        </p:nvSpPr>
        <p:spPr>
          <a:xfrm>
            <a:off x="2374445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7" name="Rectangle 36">
            <a:hlinkClick r:id="rId12" action="ppaction://hlinksldjump"/>
            <a:extLst>
              <a:ext uri="{FF2B5EF4-FFF2-40B4-BE49-F238E27FC236}">
                <a16:creationId xmlns:a16="http://schemas.microsoft.com/office/drawing/2014/main" id="{9C127F65-7CE8-4823-94CC-CA194E660E1F}"/>
              </a:ext>
            </a:extLst>
          </p:cNvPr>
          <p:cNvSpPr/>
          <p:nvPr/>
        </p:nvSpPr>
        <p:spPr>
          <a:xfrm>
            <a:off x="4363809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Rectangle 37">
            <a:hlinkClick r:id="rId8" action="ppaction://hlinksldjump"/>
            <a:extLst>
              <a:ext uri="{FF2B5EF4-FFF2-40B4-BE49-F238E27FC236}">
                <a16:creationId xmlns:a16="http://schemas.microsoft.com/office/drawing/2014/main" id="{CAD90F54-D9CC-4552-8A09-246657C45595}"/>
              </a:ext>
            </a:extLst>
          </p:cNvPr>
          <p:cNvSpPr/>
          <p:nvPr/>
        </p:nvSpPr>
        <p:spPr>
          <a:xfrm>
            <a:off x="6368146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9" name="Rectangle 38">
            <a:hlinkClick r:id="rId3" action="ppaction://hlinksldjump"/>
            <a:extLst>
              <a:ext uri="{FF2B5EF4-FFF2-40B4-BE49-F238E27FC236}">
                <a16:creationId xmlns:a16="http://schemas.microsoft.com/office/drawing/2014/main" id="{62974668-3022-4AD4-A629-BE66CD4E7994}"/>
              </a:ext>
            </a:extLst>
          </p:cNvPr>
          <p:cNvSpPr/>
          <p:nvPr/>
        </p:nvSpPr>
        <p:spPr>
          <a:xfrm>
            <a:off x="8327573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007E4F"/>
              </a:solidFill>
            </a:endParaRPr>
          </a:p>
        </p:txBody>
      </p:sp>
      <p:sp>
        <p:nvSpPr>
          <p:cNvPr id="40" name="Rectangle 39">
            <a:hlinkClick r:id="rId13" action="ppaction://hlinksldjump"/>
            <a:extLst>
              <a:ext uri="{FF2B5EF4-FFF2-40B4-BE49-F238E27FC236}">
                <a16:creationId xmlns:a16="http://schemas.microsoft.com/office/drawing/2014/main" id="{21957606-E55D-44A7-9EA4-215F6F62FC47}"/>
              </a:ext>
            </a:extLst>
          </p:cNvPr>
          <p:cNvSpPr/>
          <p:nvPr/>
        </p:nvSpPr>
        <p:spPr>
          <a:xfrm>
            <a:off x="1030877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1" name="Rectangle 40">
            <a:hlinkClick r:id="rId9" action="ppaction://hlinksldjump"/>
            <a:extLst>
              <a:ext uri="{FF2B5EF4-FFF2-40B4-BE49-F238E27FC236}">
                <a16:creationId xmlns:a16="http://schemas.microsoft.com/office/drawing/2014/main" id="{A0D68D09-E81A-4E25-BE95-2D2C95872ED7}"/>
              </a:ext>
            </a:extLst>
          </p:cNvPr>
          <p:cNvSpPr/>
          <p:nvPr/>
        </p:nvSpPr>
        <p:spPr>
          <a:xfrm>
            <a:off x="12257315" y="519391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0"/>
            <a:ext cx="107442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A global collaborative programme</a:t>
            </a:r>
          </a:p>
          <a:p>
            <a:r>
              <a:rPr lang="en-NZ" sz="28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and the Paris Session</a:t>
            </a:r>
            <a:endParaRPr lang="en-NZ" sz="2800" dirty="0">
              <a:solidFill>
                <a:srgbClr val="007E4F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87A48"/>
              </a:buClr>
            </a:pPr>
            <a:endParaRPr lang="en-NZ" sz="21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The Paris Session at a glance</a:t>
            </a:r>
          </a:p>
          <a:p>
            <a:pPr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  </a:t>
            </a:r>
            <a:r>
              <a:rPr lang="en-NZ" sz="2100">
                <a:latin typeface="Arial" pitchFamily="34" charset="0"/>
                <a:cs typeface="Arial" pitchFamily="34" charset="0"/>
              </a:rPr>
              <a:t>− 3500</a:t>
            </a:r>
            <a:r>
              <a:rPr lang="en-NZ" sz="2100" dirty="0">
                <a:latin typeface="Arial" pitchFamily="34" charset="0"/>
                <a:cs typeface="Arial" pitchFamily="34" charset="0"/>
              </a:rPr>
              <a:t>+ delegates</a:t>
            </a:r>
          </a:p>
          <a:p>
            <a:pPr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  − 5000 industry participants</a:t>
            </a:r>
          </a:p>
          <a:p>
            <a:pPr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  </a:t>
            </a:r>
            <a:r>
              <a:rPr lang="en-NZ" sz="2100">
                <a:latin typeface="Arial" pitchFamily="34" charset="0"/>
                <a:cs typeface="Arial" pitchFamily="34" charset="0"/>
              </a:rPr>
              <a:t>− 94+ </a:t>
            </a:r>
            <a:r>
              <a:rPr lang="en-NZ" sz="2100" dirty="0">
                <a:latin typeface="Arial" pitchFamily="34" charset="0"/>
                <a:cs typeface="Arial" pitchFamily="34" charset="0"/>
              </a:rPr>
              <a:t>countries</a:t>
            </a:r>
          </a:p>
          <a:p>
            <a:pPr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  − Massive trade exhibit</a:t>
            </a:r>
          </a:p>
          <a:p>
            <a:pPr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  −160+ working meetings</a:t>
            </a:r>
          </a:p>
          <a:p>
            <a:pPr>
              <a:spcAft>
                <a:spcPts val="600"/>
              </a:spcAft>
              <a:buClr>
                <a:srgbClr val="087A48"/>
              </a:buClr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  − 30+ Study Committee sessions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83058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0" name="Picture 19" descr="Logo positive with t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4419" y="6629400"/>
            <a:ext cx="1760563" cy="838533"/>
          </a:xfrm>
          <a:prstGeom prst="rect">
            <a:avLst/>
          </a:prstGeom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9372600" y="1066800"/>
            <a:ext cx="914400" cy="152400"/>
          </a:xfrm>
          <a:prstGeom prst="rect">
            <a:avLst/>
          </a:prstGeom>
          <a:solidFill>
            <a:srgbClr val="E0DDD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>
                <a:solidFill>
                  <a:srgbClr val="A1A1A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94182" y="6858000"/>
            <a:ext cx="20352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on the Paris Session</a:t>
            </a:r>
          </a:p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CIGRE’s collaborative</a:t>
            </a:r>
          </a:p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programme watch a video</a:t>
            </a:r>
          </a:p>
        </p:txBody>
      </p:sp>
      <p:pic>
        <p:nvPicPr>
          <p:cNvPr id="24" name="Picture 23" descr="SP_PPT_16x9_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75089" y="2179517"/>
            <a:ext cx="3709422" cy="444988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4CC9D21-BE45-48E7-AB79-8C9CAD82F7E6}"/>
              </a:ext>
            </a:extLst>
          </p:cNvPr>
          <p:cNvSpPr/>
          <p:nvPr/>
        </p:nvSpPr>
        <p:spPr>
          <a:xfrm>
            <a:off x="381000" y="609600"/>
            <a:ext cx="198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071918-7D1A-4C0F-A00A-84D30786BBCC}"/>
              </a:ext>
            </a:extLst>
          </p:cNvPr>
          <p:cNvSpPr/>
          <p:nvPr/>
        </p:nvSpPr>
        <p:spPr>
          <a:xfrm>
            <a:off x="43434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structure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270C64-E209-42EB-808F-032305C01629}"/>
              </a:ext>
            </a:extLst>
          </p:cNvPr>
          <p:cNvSpPr/>
          <p:nvPr/>
        </p:nvSpPr>
        <p:spPr>
          <a:xfrm>
            <a:off x="12268200" y="5334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Value and</a:t>
            </a:r>
          </a:p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31A5F4-0814-4891-B819-472C4EC61639}"/>
              </a:ext>
            </a:extLst>
          </p:cNvPr>
          <p:cNvSpPr/>
          <p:nvPr/>
        </p:nvSpPr>
        <p:spPr>
          <a:xfrm>
            <a:off x="102870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Authoritative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publications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C0CE40-E0E8-4A77-9B38-44BF99AFAB56}"/>
              </a:ext>
            </a:extLst>
          </p:cNvPr>
          <p:cNvSpPr/>
          <p:nvPr/>
        </p:nvSpPr>
        <p:spPr>
          <a:xfrm>
            <a:off x="8349341" y="566095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– events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DD7AB8-A547-4C2A-AE7C-BE7358E1027C}"/>
              </a:ext>
            </a:extLst>
          </p:cNvPr>
          <p:cNvSpPr/>
          <p:nvPr/>
        </p:nvSpPr>
        <p:spPr>
          <a:xfrm>
            <a:off x="63246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strategy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focus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B0DF75-206E-44DD-9DC8-AEE179014F27}"/>
              </a:ext>
            </a:extLst>
          </p:cNvPr>
          <p:cNvSpPr/>
          <p:nvPr/>
        </p:nvSpPr>
        <p:spPr>
          <a:xfrm>
            <a:off x="2362200" y="609600"/>
            <a:ext cx="198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community</a:t>
            </a:r>
          </a:p>
        </p:txBody>
      </p:sp>
      <p:sp>
        <p:nvSpPr>
          <p:cNvPr id="39" name="Rectangle 38">
            <a:hlinkClick r:id="rId7" action="ppaction://hlinksldjump"/>
            <a:extLst>
              <a:ext uri="{FF2B5EF4-FFF2-40B4-BE49-F238E27FC236}">
                <a16:creationId xmlns:a16="http://schemas.microsoft.com/office/drawing/2014/main" id="{9826C516-D4E4-48EA-92FF-ACB7C37F5171}"/>
              </a:ext>
            </a:extLst>
          </p:cNvPr>
          <p:cNvSpPr/>
          <p:nvPr/>
        </p:nvSpPr>
        <p:spPr>
          <a:xfrm>
            <a:off x="36059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hlinkClick r:id="rId8" action="ppaction://hlinksldjump"/>
            <a:extLst>
              <a:ext uri="{FF2B5EF4-FFF2-40B4-BE49-F238E27FC236}">
                <a16:creationId xmlns:a16="http://schemas.microsoft.com/office/drawing/2014/main" id="{404890EE-4983-49A4-9433-E8F4D2090FFB}"/>
              </a:ext>
            </a:extLst>
          </p:cNvPr>
          <p:cNvSpPr/>
          <p:nvPr/>
        </p:nvSpPr>
        <p:spPr>
          <a:xfrm>
            <a:off x="2374445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1" name="Rectangle 40">
            <a:hlinkClick r:id="rId9" action="ppaction://hlinksldjump"/>
            <a:extLst>
              <a:ext uri="{FF2B5EF4-FFF2-40B4-BE49-F238E27FC236}">
                <a16:creationId xmlns:a16="http://schemas.microsoft.com/office/drawing/2014/main" id="{975CEAAE-874E-4248-BEED-25FD40A2091D}"/>
              </a:ext>
            </a:extLst>
          </p:cNvPr>
          <p:cNvSpPr/>
          <p:nvPr/>
        </p:nvSpPr>
        <p:spPr>
          <a:xfrm>
            <a:off x="4363809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2" name="Rectangle 41">
            <a:hlinkClick r:id="rId10" action="ppaction://hlinksldjump"/>
            <a:extLst>
              <a:ext uri="{FF2B5EF4-FFF2-40B4-BE49-F238E27FC236}">
                <a16:creationId xmlns:a16="http://schemas.microsoft.com/office/drawing/2014/main" id="{F81D23C0-4082-49AD-973D-E62AD751EDC1}"/>
              </a:ext>
            </a:extLst>
          </p:cNvPr>
          <p:cNvSpPr/>
          <p:nvPr/>
        </p:nvSpPr>
        <p:spPr>
          <a:xfrm>
            <a:off x="6368146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3" name="Rectangle 42">
            <a:hlinkClick r:id="rId3" action="ppaction://hlinksldjump"/>
            <a:extLst>
              <a:ext uri="{FF2B5EF4-FFF2-40B4-BE49-F238E27FC236}">
                <a16:creationId xmlns:a16="http://schemas.microsoft.com/office/drawing/2014/main" id="{A80CF068-2AFE-4926-B9A3-92384A8569A8}"/>
              </a:ext>
            </a:extLst>
          </p:cNvPr>
          <p:cNvSpPr/>
          <p:nvPr/>
        </p:nvSpPr>
        <p:spPr>
          <a:xfrm>
            <a:off x="8327573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007E4F"/>
              </a:solidFill>
            </a:endParaRPr>
          </a:p>
        </p:txBody>
      </p:sp>
      <p:sp>
        <p:nvSpPr>
          <p:cNvPr id="44" name="Rectangle 43">
            <a:hlinkClick r:id="rId11" action="ppaction://hlinksldjump"/>
            <a:extLst>
              <a:ext uri="{FF2B5EF4-FFF2-40B4-BE49-F238E27FC236}">
                <a16:creationId xmlns:a16="http://schemas.microsoft.com/office/drawing/2014/main" id="{6BF25DA5-A887-4FAD-99E5-D7335CF9681A}"/>
              </a:ext>
            </a:extLst>
          </p:cNvPr>
          <p:cNvSpPr/>
          <p:nvPr/>
        </p:nvSpPr>
        <p:spPr>
          <a:xfrm>
            <a:off x="1030877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5" name="Rectangle 44">
            <a:hlinkClick r:id="rId12" action="ppaction://hlinksldjump"/>
            <a:extLst>
              <a:ext uri="{FF2B5EF4-FFF2-40B4-BE49-F238E27FC236}">
                <a16:creationId xmlns:a16="http://schemas.microsoft.com/office/drawing/2014/main" id="{3FFECF45-4DDA-47E5-BBD9-8740FB20E546}"/>
              </a:ext>
            </a:extLst>
          </p:cNvPr>
          <p:cNvSpPr/>
          <p:nvPr/>
        </p:nvSpPr>
        <p:spPr>
          <a:xfrm>
            <a:off x="12257315" y="519391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6" name="Picture 45" descr="SP_PPT_16x9_14.png">
            <a:hlinkClick r:id="rId13"/>
            <a:extLst>
              <a:ext uri="{FF2B5EF4-FFF2-40B4-BE49-F238E27FC236}">
                <a16:creationId xmlns:a16="http://schemas.microsoft.com/office/drawing/2014/main" id="{0E922EC1-9B7F-4ECE-99D2-CEAADE987ECC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79780" y="6834732"/>
            <a:ext cx="914402" cy="610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P_PPT_16x9_15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5564" y="6856780"/>
            <a:ext cx="914400" cy="610819"/>
          </a:xfrm>
          <a:prstGeom prst="rect">
            <a:avLst/>
          </a:prstGeom>
        </p:spPr>
      </p:pic>
      <p:pic>
        <p:nvPicPr>
          <p:cNvPr id="17" name="Picture 16" descr="Logo positive with ta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6629067"/>
            <a:ext cx="1760563" cy="8385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02146" y="6857999"/>
            <a:ext cx="18828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on CIGRE’s</a:t>
            </a:r>
          </a:p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publications and reference</a:t>
            </a:r>
          </a:p>
          <a:p>
            <a:pPr lvl="0"/>
            <a:r>
              <a:rPr lang="en-NZ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materials watch a video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0" y="1676400"/>
            <a:ext cx="107442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The authoritative source of power system</a:t>
            </a:r>
          </a:p>
          <a:p>
            <a:r>
              <a:rPr lang="en-NZ" sz="37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technical reference information</a:t>
            </a:r>
            <a:r>
              <a:rPr lang="en-NZ" sz="2200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NZ" sz="2100" dirty="0">
              <a:solidFill>
                <a:srgbClr val="007E4F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87A48"/>
              </a:buClr>
            </a:pPr>
            <a:endParaRPr lang="en-NZ" sz="21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>
                <a:latin typeface="Arial" pitchFamily="34" charset="0"/>
                <a:cs typeface="Arial" pitchFamily="34" charset="0"/>
              </a:rPr>
              <a:t>   14000+ </a:t>
            </a:r>
            <a:r>
              <a:rPr lang="en-NZ" sz="2100" dirty="0">
                <a:latin typeface="Arial" pitchFamily="34" charset="0"/>
                <a:cs typeface="Arial" pitchFamily="34" charset="0"/>
              </a:rPr>
              <a:t>technical reference documents and publications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</a:t>
            </a:r>
            <a:r>
              <a:rPr lang="en-NZ" sz="2100">
                <a:latin typeface="Arial" pitchFamily="34" charset="0"/>
                <a:cs typeface="Arial" pitchFamily="34" charset="0"/>
              </a:rPr>
              <a:t>Including 700+ </a:t>
            </a:r>
            <a:r>
              <a:rPr lang="en-NZ" sz="2100" dirty="0">
                <a:latin typeface="Arial" pitchFamily="34" charset="0"/>
                <a:cs typeface="Arial" pitchFamily="34" charset="0"/>
              </a:rPr>
              <a:t>comprehensive Technical Brochures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Based on practical experience and analysed data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Many used in global standards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Includes the famous CIGRE “Green Books”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100’s of technical publications added every year</a:t>
            </a:r>
          </a:p>
          <a:p>
            <a:pPr>
              <a:spcAft>
                <a:spcPts val="600"/>
              </a:spcAft>
              <a:buClr>
                <a:srgbClr val="087A48"/>
              </a:buClr>
              <a:buFont typeface="Arial" pitchFamily="34" charset="0"/>
              <a:buChar char="•"/>
            </a:pPr>
            <a:r>
              <a:rPr lang="en-NZ" sz="2100" dirty="0">
                <a:latin typeface="Arial" pitchFamily="34" charset="0"/>
                <a:cs typeface="Arial" pitchFamily="34" charset="0"/>
              </a:rPr>
              <a:t>   All available from online library </a:t>
            </a:r>
            <a:r>
              <a:rPr lang="en-NZ" sz="2100" b="1" u="sng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e-cigre.org</a:t>
            </a:r>
          </a:p>
        </p:txBody>
      </p:sp>
      <p:pic>
        <p:nvPicPr>
          <p:cNvPr id="21" name="Picture 20" descr="SP_PPT_16x9_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67801" y="4777020"/>
            <a:ext cx="4724400" cy="253818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3090C96-692F-4100-894C-D2B692437373}"/>
              </a:ext>
            </a:extLst>
          </p:cNvPr>
          <p:cNvSpPr/>
          <p:nvPr/>
        </p:nvSpPr>
        <p:spPr>
          <a:xfrm>
            <a:off x="381000" y="609600"/>
            <a:ext cx="198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1650FC-DBDF-4352-9379-51A032A5729A}"/>
              </a:ext>
            </a:extLst>
          </p:cNvPr>
          <p:cNvSpPr/>
          <p:nvPr/>
        </p:nvSpPr>
        <p:spPr>
          <a:xfrm>
            <a:off x="43434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structure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688872-77D4-4090-B002-10AE977BFEF7}"/>
              </a:ext>
            </a:extLst>
          </p:cNvPr>
          <p:cNvSpPr/>
          <p:nvPr/>
        </p:nvSpPr>
        <p:spPr>
          <a:xfrm>
            <a:off x="12268200" y="5334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Value and</a:t>
            </a:r>
          </a:p>
          <a:p>
            <a:pPr algn="ctr"/>
            <a:r>
              <a:rPr lang="en-N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25EAD0-19E7-4644-B814-314593F74558}"/>
              </a:ext>
            </a:extLst>
          </p:cNvPr>
          <p:cNvSpPr/>
          <p:nvPr/>
        </p:nvSpPr>
        <p:spPr>
          <a:xfrm>
            <a:off x="102870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Authoritative</a:t>
            </a:r>
          </a:p>
          <a:p>
            <a:pPr algn="ctr"/>
            <a:r>
              <a:rPr lang="en-NZ" sz="1100" b="1" dirty="0">
                <a:solidFill>
                  <a:srgbClr val="007E4F"/>
                </a:solidFill>
                <a:latin typeface="Arial" pitchFamily="34" charset="0"/>
                <a:cs typeface="Arial" pitchFamily="34" charset="0"/>
              </a:rPr>
              <a:t>publications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400112-5187-4D74-9A69-68C41255FA83}"/>
              </a:ext>
            </a:extLst>
          </p:cNvPr>
          <p:cNvSpPr/>
          <p:nvPr/>
        </p:nvSpPr>
        <p:spPr>
          <a:xfrm>
            <a:off x="8349341" y="566095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programme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events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8C925F-6030-48E5-9670-4E0AE3C161A5}"/>
              </a:ext>
            </a:extLst>
          </p:cNvPr>
          <p:cNvSpPr/>
          <p:nvPr/>
        </p:nvSpPr>
        <p:spPr>
          <a:xfrm>
            <a:off x="6324600" y="5334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strategy</a:t>
            </a:r>
          </a:p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focus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5F2BC8-2628-4462-A273-BC5C92788D4C}"/>
              </a:ext>
            </a:extLst>
          </p:cNvPr>
          <p:cNvSpPr/>
          <p:nvPr/>
        </p:nvSpPr>
        <p:spPr>
          <a:xfrm>
            <a:off x="2362200" y="609600"/>
            <a:ext cx="198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community</a:t>
            </a:r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0F6B1292-8576-4B6F-AF44-30F66904F4A0}"/>
              </a:ext>
            </a:extLst>
          </p:cNvPr>
          <p:cNvSpPr/>
          <p:nvPr/>
        </p:nvSpPr>
        <p:spPr>
          <a:xfrm>
            <a:off x="36059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hlinkClick r:id="rId8" action="ppaction://hlinksldjump"/>
            <a:extLst>
              <a:ext uri="{FF2B5EF4-FFF2-40B4-BE49-F238E27FC236}">
                <a16:creationId xmlns:a16="http://schemas.microsoft.com/office/drawing/2014/main" id="{E2B53FDF-B94F-417A-86EF-1F3C4A130433}"/>
              </a:ext>
            </a:extLst>
          </p:cNvPr>
          <p:cNvSpPr/>
          <p:nvPr/>
        </p:nvSpPr>
        <p:spPr>
          <a:xfrm>
            <a:off x="2374445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Rectangle 37">
            <a:hlinkClick r:id="rId9" action="ppaction://hlinksldjump"/>
            <a:extLst>
              <a:ext uri="{FF2B5EF4-FFF2-40B4-BE49-F238E27FC236}">
                <a16:creationId xmlns:a16="http://schemas.microsoft.com/office/drawing/2014/main" id="{0FFC2DF0-2FE0-4226-8925-22FE78B83147}"/>
              </a:ext>
            </a:extLst>
          </p:cNvPr>
          <p:cNvSpPr/>
          <p:nvPr/>
        </p:nvSpPr>
        <p:spPr>
          <a:xfrm>
            <a:off x="4363809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9" name="Rectangle 38">
            <a:hlinkClick r:id="rId10" action="ppaction://hlinksldjump"/>
            <a:extLst>
              <a:ext uri="{FF2B5EF4-FFF2-40B4-BE49-F238E27FC236}">
                <a16:creationId xmlns:a16="http://schemas.microsoft.com/office/drawing/2014/main" id="{C3EFA6AD-228C-4C32-9D37-433F40B81F1E}"/>
              </a:ext>
            </a:extLst>
          </p:cNvPr>
          <p:cNvSpPr/>
          <p:nvPr/>
        </p:nvSpPr>
        <p:spPr>
          <a:xfrm>
            <a:off x="6368146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0" name="Rectangle 39">
            <a:hlinkClick r:id="rId11" action="ppaction://hlinksldjump"/>
            <a:extLst>
              <a:ext uri="{FF2B5EF4-FFF2-40B4-BE49-F238E27FC236}">
                <a16:creationId xmlns:a16="http://schemas.microsoft.com/office/drawing/2014/main" id="{1D5BF8F8-6FDA-44BC-B0DD-C4481FD9B5D3}"/>
              </a:ext>
            </a:extLst>
          </p:cNvPr>
          <p:cNvSpPr/>
          <p:nvPr/>
        </p:nvSpPr>
        <p:spPr>
          <a:xfrm>
            <a:off x="8327573" y="546165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1" name="Rectangle 40">
            <a:hlinkClick r:id="rId12" action="ppaction://hlinksldjump"/>
            <a:extLst>
              <a:ext uri="{FF2B5EF4-FFF2-40B4-BE49-F238E27FC236}">
                <a16:creationId xmlns:a16="http://schemas.microsoft.com/office/drawing/2014/main" id="{C5D387B3-7ACA-46AA-9EDB-4EA3418F7C67}"/>
              </a:ext>
            </a:extLst>
          </p:cNvPr>
          <p:cNvSpPr/>
          <p:nvPr/>
        </p:nvSpPr>
        <p:spPr>
          <a:xfrm>
            <a:off x="10308771" y="5334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007E4F"/>
              </a:solidFill>
            </a:endParaRPr>
          </a:p>
        </p:txBody>
      </p:sp>
      <p:sp>
        <p:nvSpPr>
          <p:cNvPr id="42" name="Rectangle 41">
            <a:hlinkClick r:id="rId13" action="ppaction://hlinksldjump"/>
            <a:extLst>
              <a:ext uri="{FF2B5EF4-FFF2-40B4-BE49-F238E27FC236}">
                <a16:creationId xmlns:a16="http://schemas.microsoft.com/office/drawing/2014/main" id="{2CE39EBD-94A1-4616-9947-C6E808564FCE}"/>
              </a:ext>
            </a:extLst>
          </p:cNvPr>
          <p:cNvSpPr/>
          <p:nvPr/>
        </p:nvSpPr>
        <p:spPr>
          <a:xfrm>
            <a:off x="12257315" y="519391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1025</Words>
  <Application>Microsoft Office PowerPoint</Application>
  <PresentationFormat>Custom</PresentationFormat>
  <Paragraphs>293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Colin Knox</cp:lastModifiedBy>
  <cp:revision>47</cp:revision>
  <dcterms:created xsi:type="dcterms:W3CDTF">2018-07-19T00:23:59Z</dcterms:created>
  <dcterms:modified xsi:type="dcterms:W3CDTF">2018-08-09T06:36:32Z</dcterms:modified>
</cp:coreProperties>
</file>