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handoutMasterIdLst>
    <p:handoutMasterId r:id="rId38"/>
  </p:handoutMasterIdLst>
  <p:sldIdLst>
    <p:sldId id="276" r:id="rId2"/>
    <p:sldId id="418" r:id="rId3"/>
    <p:sldId id="437" r:id="rId4"/>
    <p:sldId id="421" r:id="rId5"/>
    <p:sldId id="406" r:id="rId6"/>
    <p:sldId id="444" r:id="rId7"/>
    <p:sldId id="415" r:id="rId8"/>
    <p:sldId id="261" r:id="rId9"/>
    <p:sldId id="260" r:id="rId10"/>
    <p:sldId id="412" r:id="rId11"/>
    <p:sldId id="445" r:id="rId12"/>
    <p:sldId id="408" r:id="rId13"/>
    <p:sldId id="414" r:id="rId14"/>
    <p:sldId id="409" r:id="rId15"/>
    <p:sldId id="438" r:id="rId16"/>
    <p:sldId id="439" r:id="rId17"/>
    <p:sldId id="417" r:id="rId18"/>
    <p:sldId id="441" r:id="rId19"/>
    <p:sldId id="440" r:id="rId20"/>
    <p:sldId id="442" r:id="rId21"/>
    <p:sldId id="416" r:id="rId22"/>
    <p:sldId id="420" r:id="rId23"/>
    <p:sldId id="422" r:id="rId24"/>
    <p:sldId id="424" r:id="rId25"/>
    <p:sldId id="447" r:id="rId26"/>
    <p:sldId id="425" r:id="rId27"/>
    <p:sldId id="404" r:id="rId28"/>
    <p:sldId id="433" r:id="rId29"/>
    <p:sldId id="428" r:id="rId30"/>
    <p:sldId id="432" r:id="rId31"/>
    <p:sldId id="427" r:id="rId32"/>
    <p:sldId id="430" r:id="rId33"/>
    <p:sldId id="434" r:id="rId34"/>
    <p:sldId id="449" r:id="rId35"/>
    <p:sldId id="448" r:id="rId36"/>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E4F"/>
    <a:srgbClr val="41AD49"/>
    <a:srgbClr val="11668F"/>
    <a:srgbClr val="0FB3BD"/>
    <a:srgbClr val="009E62"/>
    <a:srgbClr val="5BB964"/>
    <a:srgbClr val="F2672D"/>
    <a:srgbClr val="46A5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14" autoAdjust="0"/>
    <p:restoredTop sz="69591" autoAdjust="0"/>
  </p:normalViewPr>
  <p:slideViewPr>
    <p:cSldViewPr snapToGrid="0">
      <p:cViewPr varScale="1">
        <p:scale>
          <a:sx n="80" d="100"/>
          <a:sy n="80" d="100"/>
        </p:scale>
        <p:origin x="1548" y="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330"/>
    </p:cViewPr>
  </p:sorterViewPr>
  <p:notesViewPr>
    <p:cSldViewPr snapToGrid="0">
      <p:cViewPr varScale="1">
        <p:scale>
          <a:sx n="49" d="100"/>
          <a:sy n="49" d="100"/>
        </p:scale>
        <p:origin x="2668" y="5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78427" cy="511731"/>
          </a:xfrm>
          <a:prstGeom prst="rect">
            <a:avLst/>
          </a:prstGeom>
        </p:spPr>
        <p:txBody>
          <a:bodyPr vert="horz" lIns="96661" tIns="48331" rIns="96661" bIns="48331" rtlCol="0"/>
          <a:lstStyle>
            <a:lvl1pPr algn="l">
              <a:defRPr sz="1300"/>
            </a:lvl1pPr>
          </a:lstStyle>
          <a:p>
            <a:endParaRPr lang="en-NZ" dirty="0"/>
          </a:p>
        </p:txBody>
      </p:sp>
      <p:sp>
        <p:nvSpPr>
          <p:cNvPr id="3" name="Date Placeholder 2"/>
          <p:cNvSpPr>
            <a:spLocks noGrp="1"/>
          </p:cNvSpPr>
          <p:nvPr>
            <p:ph type="dt" sz="quarter" idx="1"/>
          </p:nvPr>
        </p:nvSpPr>
        <p:spPr>
          <a:xfrm>
            <a:off x="4023993" y="1"/>
            <a:ext cx="3078427" cy="511731"/>
          </a:xfrm>
          <a:prstGeom prst="rect">
            <a:avLst/>
          </a:prstGeom>
        </p:spPr>
        <p:txBody>
          <a:bodyPr vert="horz" lIns="96661" tIns="48331" rIns="96661" bIns="48331" rtlCol="0"/>
          <a:lstStyle>
            <a:lvl1pPr algn="r">
              <a:defRPr sz="1300"/>
            </a:lvl1pPr>
          </a:lstStyle>
          <a:p>
            <a:fld id="{25702EFE-00D3-4CEE-A68B-86AE7ADE642E}" type="datetimeFigureOut">
              <a:rPr lang="en-NZ" smtClean="0"/>
              <a:pPr/>
              <a:t>6/09/2021</a:t>
            </a:fld>
            <a:endParaRPr lang="en-NZ" dirty="0"/>
          </a:p>
        </p:txBody>
      </p:sp>
      <p:sp>
        <p:nvSpPr>
          <p:cNvPr id="4" name="Footer Placeholder 3"/>
          <p:cNvSpPr>
            <a:spLocks noGrp="1"/>
          </p:cNvSpPr>
          <p:nvPr>
            <p:ph type="ftr" sz="quarter" idx="2"/>
          </p:nvPr>
        </p:nvSpPr>
        <p:spPr>
          <a:xfrm>
            <a:off x="0" y="9721106"/>
            <a:ext cx="3078427" cy="511731"/>
          </a:xfrm>
          <a:prstGeom prst="rect">
            <a:avLst/>
          </a:prstGeom>
        </p:spPr>
        <p:txBody>
          <a:bodyPr vert="horz" lIns="96661" tIns="48331" rIns="96661" bIns="48331" rtlCol="0" anchor="b"/>
          <a:lstStyle>
            <a:lvl1pPr algn="l">
              <a:defRPr sz="1300"/>
            </a:lvl1pPr>
          </a:lstStyle>
          <a:p>
            <a:endParaRPr lang="en-NZ" dirty="0"/>
          </a:p>
        </p:txBody>
      </p:sp>
      <p:sp>
        <p:nvSpPr>
          <p:cNvPr id="5" name="Slide Number Placeholder 4"/>
          <p:cNvSpPr>
            <a:spLocks noGrp="1"/>
          </p:cNvSpPr>
          <p:nvPr>
            <p:ph type="sldNum" sz="quarter" idx="3"/>
          </p:nvPr>
        </p:nvSpPr>
        <p:spPr>
          <a:xfrm>
            <a:off x="4023993" y="9721106"/>
            <a:ext cx="3078427" cy="511731"/>
          </a:xfrm>
          <a:prstGeom prst="rect">
            <a:avLst/>
          </a:prstGeom>
        </p:spPr>
        <p:txBody>
          <a:bodyPr vert="horz" lIns="96661" tIns="48331" rIns="96661" bIns="48331" rtlCol="0" anchor="b"/>
          <a:lstStyle>
            <a:lvl1pPr algn="r">
              <a:defRPr sz="1300"/>
            </a:lvl1pPr>
          </a:lstStyle>
          <a:p>
            <a:fld id="{1EBC9A21-78FB-4FB5-B8F3-7DBFC7F56030}" type="slidenum">
              <a:rPr lang="en-NZ" smtClean="0"/>
              <a:pPr/>
              <a:t>‹N°›</a:t>
            </a:fld>
            <a:endParaRPr lang="en-NZ" dirty="0"/>
          </a:p>
        </p:txBody>
      </p:sp>
    </p:spTree>
    <p:extLst>
      <p:ext uri="{BB962C8B-B14F-4D97-AF65-F5344CB8AC3E}">
        <p14:creationId xmlns:p14="http://schemas.microsoft.com/office/powerpoint/2010/main" val="30059612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6661" tIns="48331" rIns="96661" bIns="48331" rtlCol="0"/>
          <a:lstStyle>
            <a:lvl1pPr algn="l">
              <a:defRPr sz="1300"/>
            </a:lvl1pPr>
          </a:lstStyle>
          <a:p>
            <a:endParaRPr lang="en-NZ" dirty="0"/>
          </a:p>
        </p:txBody>
      </p:sp>
      <p:sp>
        <p:nvSpPr>
          <p:cNvPr id="3" name="Date Placeholder 2"/>
          <p:cNvSpPr>
            <a:spLocks noGrp="1"/>
          </p:cNvSpPr>
          <p:nvPr>
            <p:ph type="dt" idx="1"/>
          </p:nvPr>
        </p:nvSpPr>
        <p:spPr>
          <a:xfrm>
            <a:off x="4023993" y="0"/>
            <a:ext cx="3078427" cy="513508"/>
          </a:xfrm>
          <a:prstGeom prst="rect">
            <a:avLst/>
          </a:prstGeom>
        </p:spPr>
        <p:txBody>
          <a:bodyPr vert="horz" lIns="96661" tIns="48331" rIns="96661" bIns="48331" rtlCol="0"/>
          <a:lstStyle>
            <a:lvl1pPr algn="r">
              <a:defRPr sz="1300"/>
            </a:lvl1pPr>
          </a:lstStyle>
          <a:p>
            <a:fld id="{52A6243F-41C4-43FB-A735-E398174BCF0A}" type="datetimeFigureOut">
              <a:rPr lang="en-NZ" smtClean="0"/>
              <a:pPr/>
              <a:t>6/09/2021</a:t>
            </a:fld>
            <a:endParaRPr lang="en-NZ" dirty="0"/>
          </a:p>
        </p:txBody>
      </p:sp>
      <p:sp>
        <p:nvSpPr>
          <p:cNvPr id="4" name="Slide Image Placeholder 3"/>
          <p:cNvSpPr>
            <a:spLocks noGrp="1" noRot="1" noChangeAspect="1"/>
          </p:cNvSpPr>
          <p:nvPr>
            <p:ph type="sldImg" idx="2"/>
          </p:nvPr>
        </p:nvSpPr>
        <p:spPr>
          <a:xfrm>
            <a:off x="482600" y="1279525"/>
            <a:ext cx="6138863" cy="3454400"/>
          </a:xfrm>
          <a:prstGeom prst="rect">
            <a:avLst/>
          </a:prstGeom>
          <a:noFill/>
          <a:ln w="12700">
            <a:solidFill>
              <a:prstClr val="black"/>
            </a:solidFill>
          </a:ln>
        </p:spPr>
        <p:txBody>
          <a:bodyPr vert="horz" lIns="96661" tIns="48331" rIns="96661" bIns="48331" rtlCol="0" anchor="ctr"/>
          <a:lstStyle/>
          <a:p>
            <a:endParaRPr lang="en-NZ" dirty="0"/>
          </a:p>
        </p:txBody>
      </p:sp>
      <p:sp>
        <p:nvSpPr>
          <p:cNvPr id="5" name="Notes Placeholder 4"/>
          <p:cNvSpPr>
            <a:spLocks noGrp="1"/>
          </p:cNvSpPr>
          <p:nvPr>
            <p:ph type="body" sz="quarter" idx="3"/>
          </p:nvPr>
        </p:nvSpPr>
        <p:spPr>
          <a:xfrm>
            <a:off x="710407" y="4925409"/>
            <a:ext cx="5683250" cy="4029879"/>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721107"/>
            <a:ext cx="3078427" cy="513507"/>
          </a:xfrm>
          <a:prstGeom prst="rect">
            <a:avLst/>
          </a:prstGeom>
        </p:spPr>
        <p:txBody>
          <a:bodyPr vert="horz" lIns="96661" tIns="48331" rIns="96661" bIns="48331" rtlCol="0" anchor="b"/>
          <a:lstStyle>
            <a:lvl1pPr algn="l">
              <a:defRPr sz="1300"/>
            </a:lvl1pPr>
          </a:lstStyle>
          <a:p>
            <a:endParaRPr lang="en-NZ" dirty="0"/>
          </a:p>
        </p:txBody>
      </p:sp>
      <p:sp>
        <p:nvSpPr>
          <p:cNvPr id="7" name="Slide Number Placeholder 6"/>
          <p:cNvSpPr>
            <a:spLocks noGrp="1"/>
          </p:cNvSpPr>
          <p:nvPr>
            <p:ph type="sldNum" sz="quarter" idx="5"/>
          </p:nvPr>
        </p:nvSpPr>
        <p:spPr>
          <a:xfrm>
            <a:off x="4023993" y="9721107"/>
            <a:ext cx="3078427" cy="513507"/>
          </a:xfrm>
          <a:prstGeom prst="rect">
            <a:avLst/>
          </a:prstGeom>
        </p:spPr>
        <p:txBody>
          <a:bodyPr vert="horz" lIns="96661" tIns="48331" rIns="96661" bIns="48331" rtlCol="0" anchor="b"/>
          <a:lstStyle>
            <a:lvl1pPr algn="r">
              <a:defRPr sz="1300"/>
            </a:lvl1pPr>
          </a:lstStyle>
          <a:p>
            <a:fld id="{620E0B05-2A9D-4C21-9946-37519C90122E}" type="slidenum">
              <a:rPr lang="en-NZ" smtClean="0"/>
              <a:pPr/>
              <a:t>‹N°›</a:t>
            </a:fld>
            <a:endParaRPr lang="en-NZ" dirty="0"/>
          </a:p>
        </p:txBody>
      </p:sp>
    </p:spTree>
    <p:extLst>
      <p:ext uri="{BB962C8B-B14F-4D97-AF65-F5344CB8AC3E}">
        <p14:creationId xmlns:p14="http://schemas.microsoft.com/office/powerpoint/2010/main" val="24267727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1</a:t>
            </a:fld>
            <a:endParaRPr lang="en-NZ" dirty="0"/>
          </a:p>
        </p:txBody>
      </p:sp>
    </p:spTree>
    <p:extLst>
      <p:ext uri="{BB962C8B-B14F-4D97-AF65-F5344CB8AC3E}">
        <p14:creationId xmlns:p14="http://schemas.microsoft.com/office/powerpoint/2010/main" val="2511738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This is an overarching description of who we are</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10</a:t>
            </a:fld>
            <a:endParaRPr lang="en-NZ" dirty="0"/>
          </a:p>
        </p:txBody>
      </p:sp>
    </p:spTree>
    <p:extLst>
      <p:ext uri="{BB962C8B-B14F-4D97-AF65-F5344CB8AC3E}">
        <p14:creationId xmlns:p14="http://schemas.microsoft.com/office/powerpoint/2010/main" val="3925110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11</a:t>
            </a:fld>
            <a:endParaRPr lang="en-NZ" dirty="0"/>
          </a:p>
        </p:txBody>
      </p:sp>
    </p:spTree>
    <p:extLst>
      <p:ext uri="{BB962C8B-B14F-4D97-AF65-F5344CB8AC3E}">
        <p14:creationId xmlns:p14="http://schemas.microsoft.com/office/powerpoint/2010/main" val="1563020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Show dropbox of files </a:t>
            </a:r>
            <a:r>
              <a:rPr lang="en-NZ" dirty="0"/>
              <a:t>that are ready to use</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12</a:t>
            </a:fld>
            <a:endParaRPr lang="en-NZ" dirty="0"/>
          </a:p>
        </p:txBody>
      </p:sp>
    </p:spTree>
    <p:extLst>
      <p:ext uri="{BB962C8B-B14F-4D97-AF65-F5344CB8AC3E}">
        <p14:creationId xmlns:p14="http://schemas.microsoft.com/office/powerpoint/2010/main" val="2059487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Open the logo guidelines document here and show the NC the guidance on its use, show them the relevant pages on the MR site. Draw attention to page that explains relationship between global and NC Logo. </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13</a:t>
            </a:fld>
            <a:endParaRPr lang="en-NZ" dirty="0"/>
          </a:p>
        </p:txBody>
      </p:sp>
    </p:spTree>
    <p:extLst>
      <p:ext uri="{BB962C8B-B14F-4D97-AF65-F5344CB8AC3E}">
        <p14:creationId xmlns:p14="http://schemas.microsoft.com/office/powerpoint/2010/main" val="2133059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If the NC provides the local producers specifications we will supply artwork for local production, no spec no artwork. This is important as sizes of these vary slightly all over the world and if we provide one generic file it will be reproduced in a low quality way.</a:t>
            </a:r>
          </a:p>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14</a:t>
            </a:fld>
            <a:endParaRPr lang="en-NZ" dirty="0"/>
          </a:p>
        </p:txBody>
      </p:sp>
    </p:spTree>
    <p:extLst>
      <p:ext uri="{BB962C8B-B14F-4D97-AF65-F5344CB8AC3E}">
        <p14:creationId xmlns:p14="http://schemas.microsoft.com/office/powerpoint/2010/main" val="149249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Open the NC profile example and template. This is the one we spend some time on and show them Acrobat Pro.  That way later we don’t need to repeat this on the rest of the brochures. Reinforce Acrobat pro has limitations and if they want to do more to this profile they should provide the file to a designer for editing. Support around this item is a local cost.</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15</a:t>
            </a:fld>
            <a:endParaRPr lang="en-NZ" dirty="0"/>
          </a:p>
        </p:txBody>
      </p:sp>
    </p:spTree>
    <p:extLst>
      <p:ext uri="{BB962C8B-B14F-4D97-AF65-F5344CB8AC3E}">
        <p14:creationId xmlns:p14="http://schemas.microsoft.com/office/powerpoint/2010/main" val="1211255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Using ACROBAT Pro demo it</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16</a:t>
            </a:fld>
            <a:endParaRPr lang="en-NZ" dirty="0"/>
          </a:p>
        </p:txBody>
      </p:sp>
    </p:spTree>
    <p:extLst>
      <p:ext uri="{BB962C8B-B14F-4D97-AF65-F5344CB8AC3E}">
        <p14:creationId xmlns:p14="http://schemas.microsoft.com/office/powerpoint/2010/main" val="2849875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17</a:t>
            </a:fld>
            <a:endParaRPr lang="en-NZ" dirty="0"/>
          </a:p>
        </p:txBody>
      </p:sp>
    </p:spTree>
    <p:extLst>
      <p:ext uri="{BB962C8B-B14F-4D97-AF65-F5344CB8AC3E}">
        <p14:creationId xmlns:p14="http://schemas.microsoft.com/office/powerpoint/2010/main" val="336525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Pick up the tablets and demo the intro presenter. </a:t>
            </a:r>
            <a:r>
              <a:rPr lang="en-NZ"/>
              <a:t>Show on </a:t>
            </a:r>
            <a:r>
              <a:rPr lang="en-NZ" dirty="0"/>
              <a:t>the MR site where the ppts are</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18</a:t>
            </a:fld>
            <a:endParaRPr lang="en-NZ" dirty="0"/>
          </a:p>
        </p:txBody>
      </p:sp>
    </p:spTree>
    <p:extLst>
      <p:ext uri="{BB962C8B-B14F-4D97-AF65-F5344CB8AC3E}">
        <p14:creationId xmlns:p14="http://schemas.microsoft.com/office/powerpoint/2010/main" val="2435138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a:t>Show where </a:t>
            </a:r>
            <a:r>
              <a:rPr lang="en-NZ" dirty="0"/>
              <a:t>they can find this on the MR site.</a:t>
            </a:r>
          </a:p>
        </p:txBody>
      </p:sp>
      <p:sp>
        <p:nvSpPr>
          <p:cNvPr id="4" name="Slide Number Placeholder 3"/>
          <p:cNvSpPr>
            <a:spLocks noGrp="1"/>
          </p:cNvSpPr>
          <p:nvPr>
            <p:ph type="sldNum" sz="quarter" idx="10"/>
          </p:nvPr>
        </p:nvSpPr>
        <p:spPr/>
        <p:txBody>
          <a:bodyPr/>
          <a:lstStyle/>
          <a:p>
            <a:fld id="{620E0B05-2A9D-4C21-9946-37519C90122E}" type="slidenum">
              <a:rPr lang="en-NZ" smtClean="0"/>
              <a:pPr/>
              <a:t>19</a:t>
            </a:fld>
            <a:endParaRPr lang="en-NZ" dirty="0"/>
          </a:p>
        </p:txBody>
      </p:sp>
    </p:spTree>
    <p:extLst>
      <p:ext uri="{BB962C8B-B14F-4D97-AF65-F5344CB8AC3E}">
        <p14:creationId xmlns:p14="http://schemas.microsoft.com/office/powerpoint/2010/main" val="3535931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a:t>
            </a:fld>
            <a:endParaRPr lang="en-NZ" dirty="0"/>
          </a:p>
        </p:txBody>
      </p:sp>
    </p:spTree>
    <p:extLst>
      <p:ext uri="{BB962C8B-B14F-4D97-AF65-F5344CB8AC3E}">
        <p14:creationId xmlns:p14="http://schemas.microsoft.com/office/powerpoint/2010/main" val="1572560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20</a:t>
            </a:fld>
            <a:endParaRPr lang="en-NZ" dirty="0"/>
          </a:p>
        </p:txBody>
      </p:sp>
    </p:spTree>
    <p:extLst>
      <p:ext uri="{BB962C8B-B14F-4D97-AF65-F5344CB8AC3E}">
        <p14:creationId xmlns:p14="http://schemas.microsoft.com/office/powerpoint/2010/main" val="4963755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Demo short profile here show print example. Explain as shown in the poster the long version is for people who are interested in deeper info on CIGRE.</a:t>
            </a:r>
          </a:p>
          <a:p>
            <a:r>
              <a:rPr lang="en-NZ" dirty="0"/>
              <a:t>Refer to the guidelines pdfs here and how to find out more. </a:t>
            </a:r>
          </a:p>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21</a:t>
            </a:fld>
            <a:endParaRPr lang="en-NZ" dirty="0"/>
          </a:p>
        </p:txBody>
      </p:sp>
    </p:spTree>
    <p:extLst>
      <p:ext uri="{BB962C8B-B14F-4D97-AF65-F5344CB8AC3E}">
        <p14:creationId xmlns:p14="http://schemas.microsoft.com/office/powerpoint/2010/main" val="33660299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22</a:t>
            </a:fld>
            <a:endParaRPr lang="en-NZ" dirty="0"/>
          </a:p>
        </p:txBody>
      </p:sp>
    </p:spTree>
    <p:extLst>
      <p:ext uri="{BB962C8B-B14F-4D97-AF65-F5344CB8AC3E}">
        <p14:creationId xmlns:p14="http://schemas.microsoft.com/office/powerpoint/2010/main" val="1712101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23</a:t>
            </a:fld>
            <a:endParaRPr lang="en-NZ" dirty="0"/>
          </a:p>
        </p:txBody>
      </p:sp>
    </p:spTree>
    <p:extLst>
      <p:ext uri="{BB962C8B-B14F-4D97-AF65-F5344CB8AC3E}">
        <p14:creationId xmlns:p14="http://schemas.microsoft.com/office/powerpoint/2010/main" val="34728632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Going back to the long </a:t>
            </a:r>
            <a:r>
              <a:rPr lang="en-NZ"/>
              <a:t>profile give a </a:t>
            </a:r>
            <a:r>
              <a:rPr lang="en-NZ" dirty="0"/>
              <a:t>brief tour. </a:t>
            </a:r>
          </a:p>
        </p:txBody>
      </p:sp>
      <p:sp>
        <p:nvSpPr>
          <p:cNvPr id="4" name="Slide Number Placeholder 3"/>
          <p:cNvSpPr>
            <a:spLocks noGrp="1"/>
          </p:cNvSpPr>
          <p:nvPr>
            <p:ph type="sldNum" sz="quarter" idx="10"/>
          </p:nvPr>
        </p:nvSpPr>
        <p:spPr/>
        <p:txBody>
          <a:bodyPr/>
          <a:lstStyle/>
          <a:p>
            <a:fld id="{620E0B05-2A9D-4C21-9946-37519C90122E}" type="slidenum">
              <a:rPr lang="en-NZ" smtClean="0"/>
              <a:pPr/>
              <a:t>24</a:t>
            </a:fld>
            <a:endParaRPr lang="en-NZ" dirty="0"/>
          </a:p>
        </p:txBody>
      </p:sp>
    </p:spTree>
    <p:extLst>
      <p:ext uri="{BB962C8B-B14F-4D97-AF65-F5344CB8AC3E}">
        <p14:creationId xmlns:p14="http://schemas.microsoft.com/office/powerpoint/2010/main" val="124330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25</a:t>
            </a:fld>
            <a:endParaRPr lang="en-NZ" dirty="0"/>
          </a:p>
        </p:txBody>
      </p:sp>
    </p:spTree>
    <p:extLst>
      <p:ext uri="{BB962C8B-B14F-4D97-AF65-F5344CB8AC3E}">
        <p14:creationId xmlns:p14="http://schemas.microsoft.com/office/powerpoint/2010/main" val="2700594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26</a:t>
            </a:fld>
            <a:endParaRPr lang="en-NZ" dirty="0"/>
          </a:p>
        </p:txBody>
      </p:sp>
    </p:spTree>
    <p:extLst>
      <p:ext uri="{BB962C8B-B14F-4D97-AF65-F5344CB8AC3E}">
        <p14:creationId xmlns:p14="http://schemas.microsoft.com/office/powerpoint/2010/main" val="14686106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Download a brochure from the profile, show them how these are already housed on cigre.org if they just want to link to them i.e. minimal effort.</a:t>
            </a:r>
          </a:p>
          <a:p>
            <a:r>
              <a:rPr lang="en-NZ"/>
              <a:t>Show marketing </a:t>
            </a:r>
            <a:r>
              <a:rPr lang="en-NZ" dirty="0"/>
              <a:t>resources site where to find this material.</a:t>
            </a:r>
          </a:p>
        </p:txBody>
      </p:sp>
      <p:sp>
        <p:nvSpPr>
          <p:cNvPr id="4" name="Slide Number Placeholder 3"/>
          <p:cNvSpPr>
            <a:spLocks noGrp="1"/>
          </p:cNvSpPr>
          <p:nvPr>
            <p:ph type="sldNum" sz="quarter" idx="10"/>
          </p:nvPr>
        </p:nvSpPr>
        <p:spPr/>
        <p:txBody>
          <a:bodyPr/>
          <a:lstStyle/>
          <a:p>
            <a:fld id="{620E0B05-2A9D-4C21-9946-37519C90122E}" type="slidenum">
              <a:rPr lang="en-NZ" smtClean="0"/>
              <a:pPr/>
              <a:t>27</a:t>
            </a:fld>
            <a:endParaRPr lang="en-NZ" dirty="0"/>
          </a:p>
        </p:txBody>
      </p:sp>
    </p:spTree>
    <p:extLst>
      <p:ext uri="{BB962C8B-B14F-4D97-AF65-F5344CB8AC3E}">
        <p14:creationId xmlns:p14="http://schemas.microsoft.com/office/powerpoint/2010/main" val="3863097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28</a:t>
            </a:fld>
            <a:endParaRPr lang="en-NZ" dirty="0"/>
          </a:p>
        </p:txBody>
      </p:sp>
    </p:spTree>
    <p:extLst>
      <p:ext uri="{BB962C8B-B14F-4D97-AF65-F5344CB8AC3E}">
        <p14:creationId xmlns:p14="http://schemas.microsoft.com/office/powerpoint/2010/main" val="3321718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Open the demo example </a:t>
            </a:r>
          </a:p>
        </p:txBody>
      </p:sp>
      <p:sp>
        <p:nvSpPr>
          <p:cNvPr id="4" name="Slide Number Placeholder 3"/>
          <p:cNvSpPr>
            <a:spLocks noGrp="1"/>
          </p:cNvSpPr>
          <p:nvPr>
            <p:ph type="sldNum" sz="quarter" idx="10"/>
          </p:nvPr>
        </p:nvSpPr>
        <p:spPr/>
        <p:txBody>
          <a:bodyPr/>
          <a:lstStyle/>
          <a:p>
            <a:fld id="{620E0B05-2A9D-4C21-9946-37519C90122E}" type="slidenum">
              <a:rPr lang="en-NZ" smtClean="0"/>
              <a:pPr/>
              <a:t>29</a:t>
            </a:fld>
            <a:endParaRPr lang="en-NZ" dirty="0"/>
          </a:p>
        </p:txBody>
      </p:sp>
    </p:spTree>
    <p:extLst>
      <p:ext uri="{BB962C8B-B14F-4D97-AF65-F5344CB8AC3E}">
        <p14:creationId xmlns:p14="http://schemas.microsoft.com/office/powerpoint/2010/main" val="3914855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NZ" sz="1300" dirty="0">
                <a:solidFill>
                  <a:schemeClr val="bg1">
                    <a:lumMod val="50000"/>
                  </a:schemeClr>
                </a:solidFill>
                <a:latin typeface="Arial" panose="020B0604020202020204" pitchFamily="34" charset="0"/>
                <a:cs typeface="Arial" panose="020B0604020202020204" pitchFamily="34" charset="0"/>
              </a:rPr>
              <a:t>In this presentation we have included the icons with the materials to help </a:t>
            </a:r>
            <a:r>
              <a:rPr lang="en-NZ" sz="1300">
                <a:solidFill>
                  <a:schemeClr val="bg1">
                    <a:lumMod val="50000"/>
                  </a:schemeClr>
                </a:solidFill>
                <a:latin typeface="Arial" panose="020B0604020202020204" pitchFamily="34" charset="0"/>
                <a:cs typeface="Arial" panose="020B0604020202020204" pitchFamily="34" charset="0"/>
              </a:rPr>
              <a:t>guide you</a:t>
            </a:r>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3</a:t>
            </a:fld>
            <a:endParaRPr lang="en-NZ" dirty="0"/>
          </a:p>
        </p:txBody>
      </p:sp>
    </p:spTree>
    <p:extLst>
      <p:ext uri="{BB962C8B-B14F-4D97-AF65-F5344CB8AC3E}">
        <p14:creationId xmlns:p14="http://schemas.microsoft.com/office/powerpoint/2010/main" val="27798648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Spend some time on this and make sure expectations are managed well here as this is a high risk area. If they are interested in using it give them a copy of the guidelines and be clear the site is an unwarranted starter only. Things will be broken when you download it – set the expectation at this (this is unavoidable)</a:t>
            </a:r>
          </a:p>
          <a:p>
            <a:endParaRPr lang="en-NZ" dirty="0"/>
          </a:p>
          <a:p>
            <a:r>
              <a:rPr lang="en-NZ" dirty="0"/>
              <a:t>WordPress Technology is very universal i.e. 30% of the web but it is quite fickle and you need some know-how for it to work well. You download the ZIP and then ask your local developer the cost to setup a site by updating the template with the latest security plugins and ensuring its stable.</a:t>
            </a:r>
          </a:p>
          <a:p>
            <a:endParaRPr lang="en-NZ" dirty="0"/>
          </a:p>
          <a:p>
            <a:r>
              <a:rPr lang="en-NZ" dirty="0"/>
              <a:t>C.O and Aspire is not supporting this but will update the template annually. </a:t>
            </a:r>
          </a:p>
        </p:txBody>
      </p:sp>
      <p:sp>
        <p:nvSpPr>
          <p:cNvPr id="4" name="Slide Number Placeholder 3"/>
          <p:cNvSpPr>
            <a:spLocks noGrp="1"/>
          </p:cNvSpPr>
          <p:nvPr>
            <p:ph type="sldNum" sz="quarter" idx="10"/>
          </p:nvPr>
        </p:nvSpPr>
        <p:spPr/>
        <p:txBody>
          <a:bodyPr/>
          <a:lstStyle/>
          <a:p>
            <a:fld id="{620E0B05-2A9D-4C21-9946-37519C90122E}" type="slidenum">
              <a:rPr lang="en-NZ" smtClean="0"/>
              <a:pPr/>
              <a:t>30</a:t>
            </a:fld>
            <a:endParaRPr lang="en-NZ" dirty="0"/>
          </a:p>
        </p:txBody>
      </p:sp>
    </p:spTree>
    <p:extLst>
      <p:ext uri="{BB962C8B-B14F-4D97-AF65-F5344CB8AC3E}">
        <p14:creationId xmlns:p14="http://schemas.microsoft.com/office/powerpoint/2010/main" val="1817977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The email newsletter is a psd file. If they want to set one up this resource can have their logo applied and then they can set it up with some knowledge needed using one of the global email engines such as mail chimp or campaign monitor. These cheap universal services require some investment of time and money to get setup. </a:t>
            </a:r>
          </a:p>
        </p:txBody>
      </p:sp>
      <p:sp>
        <p:nvSpPr>
          <p:cNvPr id="4" name="Slide Number Placeholder 3"/>
          <p:cNvSpPr>
            <a:spLocks noGrp="1"/>
          </p:cNvSpPr>
          <p:nvPr>
            <p:ph type="sldNum" sz="quarter" idx="10"/>
          </p:nvPr>
        </p:nvSpPr>
        <p:spPr/>
        <p:txBody>
          <a:bodyPr/>
          <a:lstStyle/>
          <a:p>
            <a:fld id="{620E0B05-2A9D-4C21-9946-37519C90122E}" type="slidenum">
              <a:rPr lang="en-NZ" smtClean="0"/>
              <a:pPr/>
              <a:t>31</a:t>
            </a:fld>
            <a:endParaRPr lang="en-NZ" dirty="0"/>
          </a:p>
        </p:txBody>
      </p:sp>
    </p:spTree>
    <p:extLst>
      <p:ext uri="{BB962C8B-B14F-4D97-AF65-F5344CB8AC3E}">
        <p14:creationId xmlns:p14="http://schemas.microsoft.com/office/powerpoint/2010/main" val="22742943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Mention that business cards are a professional design file to provide to your printer for local update of details. The PowerPoint and word documents are ready to use.</a:t>
            </a:r>
          </a:p>
        </p:txBody>
      </p:sp>
      <p:sp>
        <p:nvSpPr>
          <p:cNvPr id="4" name="Slide Number Placeholder 3"/>
          <p:cNvSpPr>
            <a:spLocks noGrp="1"/>
          </p:cNvSpPr>
          <p:nvPr>
            <p:ph type="sldNum" sz="quarter" idx="10"/>
          </p:nvPr>
        </p:nvSpPr>
        <p:spPr/>
        <p:txBody>
          <a:bodyPr/>
          <a:lstStyle/>
          <a:p>
            <a:fld id="{620E0B05-2A9D-4C21-9946-37519C90122E}" type="slidenum">
              <a:rPr lang="en-NZ" smtClean="0"/>
              <a:pPr/>
              <a:t>32</a:t>
            </a:fld>
            <a:endParaRPr lang="en-NZ" dirty="0"/>
          </a:p>
        </p:txBody>
      </p:sp>
    </p:spTree>
    <p:extLst>
      <p:ext uri="{BB962C8B-B14F-4D97-AF65-F5344CB8AC3E}">
        <p14:creationId xmlns:p14="http://schemas.microsoft.com/office/powerpoint/2010/main" val="3020402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33</a:t>
            </a:fld>
            <a:endParaRPr lang="en-NZ" dirty="0"/>
          </a:p>
        </p:txBody>
      </p:sp>
    </p:spTree>
    <p:extLst>
      <p:ext uri="{BB962C8B-B14F-4D97-AF65-F5344CB8AC3E}">
        <p14:creationId xmlns:p14="http://schemas.microsoft.com/office/powerpoint/2010/main" val="2614881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34</a:t>
            </a:fld>
            <a:endParaRPr lang="en-NZ" dirty="0"/>
          </a:p>
        </p:txBody>
      </p:sp>
    </p:spTree>
    <p:extLst>
      <p:ext uri="{BB962C8B-B14F-4D97-AF65-F5344CB8AC3E}">
        <p14:creationId xmlns:p14="http://schemas.microsoft.com/office/powerpoint/2010/main" val="2924360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35</a:t>
            </a:fld>
            <a:endParaRPr lang="en-NZ" dirty="0"/>
          </a:p>
        </p:txBody>
      </p:sp>
    </p:spTree>
    <p:extLst>
      <p:ext uri="{BB962C8B-B14F-4D97-AF65-F5344CB8AC3E}">
        <p14:creationId xmlns:p14="http://schemas.microsoft.com/office/powerpoint/2010/main" val="2275045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a:t>Reinforce the importance of making CIGRE more accessible to lay people and also technical people from differing parts of the changing industry. </a:t>
            </a:r>
          </a:p>
        </p:txBody>
      </p:sp>
      <p:sp>
        <p:nvSpPr>
          <p:cNvPr id="4" name="Slide Number Placeholder 3"/>
          <p:cNvSpPr>
            <a:spLocks noGrp="1"/>
          </p:cNvSpPr>
          <p:nvPr>
            <p:ph type="sldNum" sz="quarter" idx="10"/>
          </p:nvPr>
        </p:nvSpPr>
        <p:spPr/>
        <p:txBody>
          <a:bodyPr/>
          <a:lstStyle/>
          <a:p>
            <a:fld id="{620E0B05-2A9D-4C21-9946-37519C90122E}" type="slidenum">
              <a:rPr lang="en-NZ" smtClean="0"/>
              <a:pPr/>
              <a:t>4</a:t>
            </a:fld>
            <a:endParaRPr lang="en-NZ" dirty="0"/>
          </a:p>
        </p:txBody>
      </p:sp>
    </p:spTree>
    <p:extLst>
      <p:ext uri="{BB962C8B-B14F-4D97-AF65-F5344CB8AC3E}">
        <p14:creationId xmlns:p14="http://schemas.microsoft.com/office/powerpoint/2010/main" val="96680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5</a:t>
            </a:fld>
            <a:endParaRPr lang="en-NZ" dirty="0"/>
          </a:p>
        </p:txBody>
      </p:sp>
    </p:spTree>
    <p:extLst>
      <p:ext uri="{BB962C8B-B14F-4D97-AF65-F5344CB8AC3E}">
        <p14:creationId xmlns:p14="http://schemas.microsoft.com/office/powerpoint/2010/main" val="559981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6</a:t>
            </a:fld>
            <a:endParaRPr lang="en-NZ" dirty="0"/>
          </a:p>
        </p:txBody>
      </p:sp>
    </p:spTree>
    <p:extLst>
      <p:ext uri="{BB962C8B-B14F-4D97-AF65-F5344CB8AC3E}">
        <p14:creationId xmlns:p14="http://schemas.microsoft.com/office/powerpoint/2010/main" val="1977416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7</a:t>
            </a:fld>
            <a:endParaRPr lang="en-NZ" dirty="0"/>
          </a:p>
        </p:txBody>
      </p:sp>
    </p:spTree>
    <p:extLst>
      <p:ext uri="{BB962C8B-B14F-4D97-AF65-F5344CB8AC3E}">
        <p14:creationId xmlns:p14="http://schemas.microsoft.com/office/powerpoint/2010/main" val="10516501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620E0B05-2A9D-4C21-9946-37519C90122E}" type="slidenum">
              <a:rPr lang="en-NZ" smtClean="0"/>
              <a:pPr/>
              <a:t>8</a:t>
            </a:fld>
            <a:endParaRPr lang="en-NZ" dirty="0"/>
          </a:p>
        </p:txBody>
      </p:sp>
    </p:spTree>
    <p:extLst>
      <p:ext uri="{BB962C8B-B14F-4D97-AF65-F5344CB8AC3E}">
        <p14:creationId xmlns:p14="http://schemas.microsoft.com/office/powerpoint/2010/main" val="2058817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Current approach does not span the full value chain</a:t>
            </a:r>
          </a:p>
        </p:txBody>
      </p:sp>
      <p:sp>
        <p:nvSpPr>
          <p:cNvPr id="4" name="Slide Number Placeholder 3"/>
          <p:cNvSpPr>
            <a:spLocks noGrp="1"/>
          </p:cNvSpPr>
          <p:nvPr>
            <p:ph type="sldNum" sz="quarter" idx="10"/>
          </p:nvPr>
        </p:nvSpPr>
        <p:spPr/>
        <p:txBody>
          <a:bodyPr/>
          <a:lstStyle/>
          <a:p>
            <a:fld id="{620E0B05-2A9D-4C21-9946-37519C90122E}" type="slidenum">
              <a:rPr lang="en-NZ" smtClean="0"/>
              <a:pPr/>
              <a:t>9</a:t>
            </a:fld>
            <a:endParaRPr lang="en-NZ" dirty="0"/>
          </a:p>
        </p:txBody>
      </p:sp>
    </p:spTree>
    <p:extLst>
      <p:ext uri="{BB962C8B-B14F-4D97-AF65-F5344CB8AC3E}">
        <p14:creationId xmlns:p14="http://schemas.microsoft.com/office/powerpoint/2010/main" val="237589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90DCB-6EC8-4657-8E9D-8E3949B239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a:extLst>
              <a:ext uri="{FF2B5EF4-FFF2-40B4-BE49-F238E27FC236}">
                <a16:creationId xmlns:a16="http://schemas.microsoft.com/office/drawing/2014/main" id="{988747A0-BCB4-4391-92D2-7D608FBE74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a:extLst>
              <a:ext uri="{FF2B5EF4-FFF2-40B4-BE49-F238E27FC236}">
                <a16:creationId xmlns:a16="http://schemas.microsoft.com/office/drawing/2014/main" id="{3E9AECC4-5AD7-47C1-811C-04682527A82B}"/>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5" name="Footer Placeholder 4">
            <a:extLst>
              <a:ext uri="{FF2B5EF4-FFF2-40B4-BE49-F238E27FC236}">
                <a16:creationId xmlns:a16="http://schemas.microsoft.com/office/drawing/2014/main" id="{29441031-38D3-46D4-A186-66496F9B6B7E}"/>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7721D2A4-61E7-4819-9685-FA543A8DA920}"/>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3494916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D2873-9D27-49B7-BFA9-B21E0E81196E}"/>
              </a:ext>
            </a:extLst>
          </p:cNvPr>
          <p:cNvSpPr>
            <a:spLocks noGrp="1"/>
          </p:cNvSpPr>
          <p:nvPr>
            <p:ph type="title"/>
          </p:nvPr>
        </p:nvSpPr>
        <p:spPr/>
        <p:txBody>
          <a:bodyPr/>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0EEECFC6-6618-4F9B-AA7A-659D5195EDB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15F4A483-0004-40BF-865C-3123087E22E9}"/>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5" name="Footer Placeholder 4">
            <a:extLst>
              <a:ext uri="{FF2B5EF4-FFF2-40B4-BE49-F238E27FC236}">
                <a16:creationId xmlns:a16="http://schemas.microsoft.com/office/drawing/2014/main" id="{0E0745BB-705C-4E3E-AFC1-82A51C677001}"/>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0A9729D6-2984-4366-81FB-0DC1F16A1FC0}"/>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3372175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35C379-D6F9-4D50-B860-600988A8E3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a:extLst>
              <a:ext uri="{FF2B5EF4-FFF2-40B4-BE49-F238E27FC236}">
                <a16:creationId xmlns:a16="http://schemas.microsoft.com/office/drawing/2014/main" id="{4D301D1A-32FF-48FC-AE49-79D32C1AD24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E85F23B9-E77B-41E0-BEA1-9F1870F21D9A}"/>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5" name="Footer Placeholder 4">
            <a:extLst>
              <a:ext uri="{FF2B5EF4-FFF2-40B4-BE49-F238E27FC236}">
                <a16:creationId xmlns:a16="http://schemas.microsoft.com/office/drawing/2014/main" id="{7307A27D-9FF3-4F5E-AFD3-F6A09F958536}"/>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C9D22D35-950B-4684-8A6C-D742D9FD5DEB}"/>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2983672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D66AE-6595-4A34-A30E-7690A2DD9AA1}"/>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981D27E0-D041-421F-ADEE-111305104AC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57B525CA-9F55-4B20-B958-89576D6549B8}"/>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5" name="Footer Placeholder 4">
            <a:extLst>
              <a:ext uri="{FF2B5EF4-FFF2-40B4-BE49-F238E27FC236}">
                <a16:creationId xmlns:a16="http://schemas.microsoft.com/office/drawing/2014/main" id="{5EC9ABD1-2120-4D87-A89B-B96A87CCD08B}"/>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DB70B2E8-F8B6-4ED9-BB9C-84682C5C5D42}"/>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3644195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CF5B8-FE3B-446F-AA8A-AFF9D8518B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a:extLst>
              <a:ext uri="{FF2B5EF4-FFF2-40B4-BE49-F238E27FC236}">
                <a16:creationId xmlns:a16="http://schemas.microsoft.com/office/drawing/2014/main" id="{06E16240-D38D-44AE-8D3B-28888FC6F8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6B5C09-46DF-4822-B838-A45F717D9253}"/>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5" name="Footer Placeholder 4">
            <a:extLst>
              <a:ext uri="{FF2B5EF4-FFF2-40B4-BE49-F238E27FC236}">
                <a16:creationId xmlns:a16="http://schemas.microsoft.com/office/drawing/2014/main" id="{4C9B9C61-E02B-4C3A-8D90-D7E861340826}"/>
              </a:ext>
            </a:extLst>
          </p:cNvPr>
          <p:cNvSpPr>
            <a:spLocks noGrp="1"/>
          </p:cNvSpPr>
          <p:nvPr>
            <p:ph type="ftr" sz="quarter" idx="11"/>
          </p:nvPr>
        </p:nvSpPr>
        <p:spPr/>
        <p:txBody>
          <a:bodyPr/>
          <a:lstStyle/>
          <a:p>
            <a:endParaRPr lang="en-NZ" dirty="0"/>
          </a:p>
        </p:txBody>
      </p:sp>
      <p:sp>
        <p:nvSpPr>
          <p:cNvPr id="6" name="Slide Number Placeholder 5">
            <a:extLst>
              <a:ext uri="{FF2B5EF4-FFF2-40B4-BE49-F238E27FC236}">
                <a16:creationId xmlns:a16="http://schemas.microsoft.com/office/drawing/2014/main" id="{532FD385-9327-4BC4-A40B-191351849009}"/>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31801967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32C68-2CB5-4795-B15F-CAE8BE5DFE14}"/>
              </a:ext>
            </a:extLst>
          </p:cNvPr>
          <p:cNvSpPr>
            <a:spLocks noGrp="1"/>
          </p:cNvSpPr>
          <p:nvPr>
            <p:ph type="title"/>
          </p:nvPr>
        </p:nvSpPr>
        <p:spPr/>
        <p:txBody>
          <a:bodyPr/>
          <a:lstStyle/>
          <a:p>
            <a:r>
              <a:rPr lang="en-US"/>
              <a:t>Click to edit Master title style</a:t>
            </a:r>
            <a:endParaRPr lang="en-NZ"/>
          </a:p>
        </p:txBody>
      </p:sp>
      <p:sp>
        <p:nvSpPr>
          <p:cNvPr id="3" name="Content Placeholder 2">
            <a:extLst>
              <a:ext uri="{FF2B5EF4-FFF2-40B4-BE49-F238E27FC236}">
                <a16:creationId xmlns:a16="http://schemas.microsoft.com/office/drawing/2014/main" id="{E141EABF-CEBD-42F5-9DAD-4E885BAC8FF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a:extLst>
              <a:ext uri="{FF2B5EF4-FFF2-40B4-BE49-F238E27FC236}">
                <a16:creationId xmlns:a16="http://schemas.microsoft.com/office/drawing/2014/main" id="{5A6418A2-2BFE-448A-A68D-34B452DF5A6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a:extLst>
              <a:ext uri="{FF2B5EF4-FFF2-40B4-BE49-F238E27FC236}">
                <a16:creationId xmlns:a16="http://schemas.microsoft.com/office/drawing/2014/main" id="{3609F46E-A617-41F3-9D19-086730B1C6C4}"/>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6" name="Footer Placeholder 5">
            <a:extLst>
              <a:ext uri="{FF2B5EF4-FFF2-40B4-BE49-F238E27FC236}">
                <a16:creationId xmlns:a16="http://schemas.microsoft.com/office/drawing/2014/main" id="{2E517D9D-0CE7-4A7B-9B63-67541539D9DB}"/>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4CE53A48-9E9D-43B0-843B-A88DC3261FAF}"/>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3900041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19B8B-C883-4EAD-BE2F-889937EA3BB9}"/>
              </a:ext>
            </a:extLst>
          </p:cNvPr>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a:extLst>
              <a:ext uri="{FF2B5EF4-FFF2-40B4-BE49-F238E27FC236}">
                <a16:creationId xmlns:a16="http://schemas.microsoft.com/office/drawing/2014/main" id="{AB50ADF0-D6D5-4CC0-90E7-6D820C098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5AFB39-61FE-4220-8265-07EEE13DCCD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a:extLst>
              <a:ext uri="{FF2B5EF4-FFF2-40B4-BE49-F238E27FC236}">
                <a16:creationId xmlns:a16="http://schemas.microsoft.com/office/drawing/2014/main" id="{4A108456-3475-44CB-BDBB-B1A08E47E4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3644556-D8C9-4127-9446-41E81902253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a:extLst>
              <a:ext uri="{FF2B5EF4-FFF2-40B4-BE49-F238E27FC236}">
                <a16:creationId xmlns:a16="http://schemas.microsoft.com/office/drawing/2014/main" id="{9873CD9C-3599-46F2-AAD5-D05F0F9CC24A}"/>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8" name="Footer Placeholder 7">
            <a:extLst>
              <a:ext uri="{FF2B5EF4-FFF2-40B4-BE49-F238E27FC236}">
                <a16:creationId xmlns:a16="http://schemas.microsoft.com/office/drawing/2014/main" id="{A3963610-8CBD-4F9F-889A-CFBF99935D41}"/>
              </a:ext>
            </a:extLst>
          </p:cNvPr>
          <p:cNvSpPr>
            <a:spLocks noGrp="1"/>
          </p:cNvSpPr>
          <p:nvPr>
            <p:ph type="ftr" sz="quarter" idx="11"/>
          </p:nvPr>
        </p:nvSpPr>
        <p:spPr/>
        <p:txBody>
          <a:bodyPr/>
          <a:lstStyle/>
          <a:p>
            <a:endParaRPr lang="en-NZ" dirty="0"/>
          </a:p>
        </p:txBody>
      </p:sp>
      <p:sp>
        <p:nvSpPr>
          <p:cNvPr id="9" name="Slide Number Placeholder 8">
            <a:extLst>
              <a:ext uri="{FF2B5EF4-FFF2-40B4-BE49-F238E27FC236}">
                <a16:creationId xmlns:a16="http://schemas.microsoft.com/office/drawing/2014/main" id="{AD65E1C2-3C18-4931-98DA-0421B462E8C0}"/>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840367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D8F8-C0D7-47F1-A1D0-5EF791F201FD}"/>
              </a:ext>
            </a:extLst>
          </p:cNvPr>
          <p:cNvSpPr>
            <a:spLocks noGrp="1"/>
          </p:cNvSpPr>
          <p:nvPr>
            <p:ph type="title"/>
          </p:nvPr>
        </p:nvSpPr>
        <p:spPr/>
        <p:txBody>
          <a:bodyPr/>
          <a:lstStyle/>
          <a:p>
            <a:r>
              <a:rPr lang="en-US"/>
              <a:t>Click to edit Master title style</a:t>
            </a:r>
            <a:endParaRPr lang="en-NZ"/>
          </a:p>
        </p:txBody>
      </p:sp>
      <p:sp>
        <p:nvSpPr>
          <p:cNvPr id="3" name="Date Placeholder 2">
            <a:extLst>
              <a:ext uri="{FF2B5EF4-FFF2-40B4-BE49-F238E27FC236}">
                <a16:creationId xmlns:a16="http://schemas.microsoft.com/office/drawing/2014/main" id="{8A90E597-8BAA-4FC8-9F7C-B1697CB888B5}"/>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4" name="Footer Placeholder 3">
            <a:extLst>
              <a:ext uri="{FF2B5EF4-FFF2-40B4-BE49-F238E27FC236}">
                <a16:creationId xmlns:a16="http://schemas.microsoft.com/office/drawing/2014/main" id="{DBB62CB7-A0CA-43D0-A7F3-3AB70AEB1669}"/>
              </a:ext>
            </a:extLst>
          </p:cNvPr>
          <p:cNvSpPr>
            <a:spLocks noGrp="1"/>
          </p:cNvSpPr>
          <p:nvPr>
            <p:ph type="ftr" sz="quarter" idx="11"/>
          </p:nvPr>
        </p:nvSpPr>
        <p:spPr/>
        <p:txBody>
          <a:bodyPr/>
          <a:lstStyle/>
          <a:p>
            <a:endParaRPr lang="en-NZ" dirty="0"/>
          </a:p>
        </p:txBody>
      </p:sp>
      <p:sp>
        <p:nvSpPr>
          <p:cNvPr id="5" name="Slide Number Placeholder 4">
            <a:extLst>
              <a:ext uri="{FF2B5EF4-FFF2-40B4-BE49-F238E27FC236}">
                <a16:creationId xmlns:a16="http://schemas.microsoft.com/office/drawing/2014/main" id="{7F792BC8-5BE8-4232-8F86-C061051FCE80}"/>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2884174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B865146-3E30-401A-BEE5-1F567EE7F46C}"/>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3" name="Footer Placeholder 2">
            <a:extLst>
              <a:ext uri="{FF2B5EF4-FFF2-40B4-BE49-F238E27FC236}">
                <a16:creationId xmlns:a16="http://schemas.microsoft.com/office/drawing/2014/main" id="{BB977C1B-4CFF-44AE-8B9F-0C53437D6938}"/>
              </a:ext>
            </a:extLst>
          </p:cNvPr>
          <p:cNvSpPr>
            <a:spLocks noGrp="1"/>
          </p:cNvSpPr>
          <p:nvPr>
            <p:ph type="ftr" sz="quarter" idx="11"/>
          </p:nvPr>
        </p:nvSpPr>
        <p:spPr/>
        <p:txBody>
          <a:bodyPr/>
          <a:lstStyle/>
          <a:p>
            <a:endParaRPr lang="en-NZ" dirty="0"/>
          </a:p>
        </p:txBody>
      </p:sp>
      <p:sp>
        <p:nvSpPr>
          <p:cNvPr id="4" name="Slide Number Placeholder 3">
            <a:extLst>
              <a:ext uri="{FF2B5EF4-FFF2-40B4-BE49-F238E27FC236}">
                <a16:creationId xmlns:a16="http://schemas.microsoft.com/office/drawing/2014/main" id="{E3498A9C-EFBD-4DE7-8C5D-35625BEFFF10}"/>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63986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B3F10-995C-4C68-9B13-C6B01DA64B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a:extLst>
              <a:ext uri="{FF2B5EF4-FFF2-40B4-BE49-F238E27FC236}">
                <a16:creationId xmlns:a16="http://schemas.microsoft.com/office/drawing/2014/main" id="{CFF3A726-5279-44A0-9B9E-CC55659BE5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a:extLst>
              <a:ext uri="{FF2B5EF4-FFF2-40B4-BE49-F238E27FC236}">
                <a16:creationId xmlns:a16="http://schemas.microsoft.com/office/drawing/2014/main" id="{2BBA5837-6FB3-4A1F-8A57-E1ACEE0E04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6B3674-B0A6-4C61-832B-38500ABE20CE}"/>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6" name="Footer Placeholder 5">
            <a:extLst>
              <a:ext uri="{FF2B5EF4-FFF2-40B4-BE49-F238E27FC236}">
                <a16:creationId xmlns:a16="http://schemas.microsoft.com/office/drawing/2014/main" id="{5FE567DC-46E8-4E8F-8082-B8B7F9F8E474}"/>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1804EBFD-B9DF-4AE5-8805-C7D3D2D7EDCE}"/>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893489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1C9A4-15A8-490D-B75F-AD2F73F8BE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a:extLst>
              <a:ext uri="{FF2B5EF4-FFF2-40B4-BE49-F238E27FC236}">
                <a16:creationId xmlns:a16="http://schemas.microsoft.com/office/drawing/2014/main" id="{1F21A8EE-E7A7-481E-BA95-4A7453EC53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dirty="0"/>
          </a:p>
        </p:txBody>
      </p:sp>
      <p:sp>
        <p:nvSpPr>
          <p:cNvPr id="4" name="Text Placeholder 3">
            <a:extLst>
              <a:ext uri="{FF2B5EF4-FFF2-40B4-BE49-F238E27FC236}">
                <a16:creationId xmlns:a16="http://schemas.microsoft.com/office/drawing/2014/main" id="{6453D77E-95EE-446E-83D0-555D7066D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471CA20-861C-40EE-AFA2-EF2B31CDB754}"/>
              </a:ext>
            </a:extLst>
          </p:cNvPr>
          <p:cNvSpPr>
            <a:spLocks noGrp="1"/>
          </p:cNvSpPr>
          <p:nvPr>
            <p:ph type="dt" sz="half" idx="10"/>
          </p:nvPr>
        </p:nvSpPr>
        <p:spPr/>
        <p:txBody>
          <a:bodyPr/>
          <a:lstStyle/>
          <a:p>
            <a:fld id="{89B287BD-44B9-4D7A-B4BB-CC8A5023949B}" type="datetimeFigureOut">
              <a:rPr lang="en-NZ" smtClean="0"/>
              <a:pPr/>
              <a:t>6/09/2021</a:t>
            </a:fld>
            <a:endParaRPr lang="en-NZ" dirty="0"/>
          </a:p>
        </p:txBody>
      </p:sp>
      <p:sp>
        <p:nvSpPr>
          <p:cNvPr id="6" name="Footer Placeholder 5">
            <a:extLst>
              <a:ext uri="{FF2B5EF4-FFF2-40B4-BE49-F238E27FC236}">
                <a16:creationId xmlns:a16="http://schemas.microsoft.com/office/drawing/2014/main" id="{DBF47172-52DB-4620-89F2-8AFB11B48931}"/>
              </a:ext>
            </a:extLst>
          </p:cNvPr>
          <p:cNvSpPr>
            <a:spLocks noGrp="1"/>
          </p:cNvSpPr>
          <p:nvPr>
            <p:ph type="ftr" sz="quarter" idx="11"/>
          </p:nvPr>
        </p:nvSpPr>
        <p:spPr/>
        <p:txBody>
          <a:bodyPr/>
          <a:lstStyle/>
          <a:p>
            <a:endParaRPr lang="en-NZ" dirty="0"/>
          </a:p>
        </p:txBody>
      </p:sp>
      <p:sp>
        <p:nvSpPr>
          <p:cNvPr id="7" name="Slide Number Placeholder 6">
            <a:extLst>
              <a:ext uri="{FF2B5EF4-FFF2-40B4-BE49-F238E27FC236}">
                <a16:creationId xmlns:a16="http://schemas.microsoft.com/office/drawing/2014/main" id="{CFF902DD-5723-48B1-BE86-E364F34DF52C}"/>
              </a:ext>
            </a:extLst>
          </p:cNvPr>
          <p:cNvSpPr>
            <a:spLocks noGrp="1"/>
          </p:cNvSpPr>
          <p:nvPr>
            <p:ph type="sldNum" sz="quarter" idx="12"/>
          </p:nvPr>
        </p:nvSpPr>
        <p:spPr/>
        <p:txBody>
          <a:body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2725356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746752-3CA6-46AD-B6DA-643E0A3B4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a:extLst>
              <a:ext uri="{FF2B5EF4-FFF2-40B4-BE49-F238E27FC236}">
                <a16:creationId xmlns:a16="http://schemas.microsoft.com/office/drawing/2014/main" id="{75D8182C-1FE3-4A8F-AE4B-C79E324FCC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a:extLst>
              <a:ext uri="{FF2B5EF4-FFF2-40B4-BE49-F238E27FC236}">
                <a16:creationId xmlns:a16="http://schemas.microsoft.com/office/drawing/2014/main" id="{F9B9B625-1324-41D6-95AE-E9794365B4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287BD-44B9-4D7A-B4BB-CC8A5023949B}" type="datetimeFigureOut">
              <a:rPr lang="en-NZ" smtClean="0"/>
              <a:pPr/>
              <a:t>6/09/2021</a:t>
            </a:fld>
            <a:endParaRPr lang="en-NZ" dirty="0"/>
          </a:p>
        </p:txBody>
      </p:sp>
      <p:sp>
        <p:nvSpPr>
          <p:cNvPr id="5" name="Footer Placeholder 4">
            <a:extLst>
              <a:ext uri="{FF2B5EF4-FFF2-40B4-BE49-F238E27FC236}">
                <a16:creationId xmlns:a16="http://schemas.microsoft.com/office/drawing/2014/main" id="{EB0D19EC-9DDE-4BDA-9C9C-002AB0E75E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dirty="0"/>
          </a:p>
        </p:txBody>
      </p:sp>
      <p:sp>
        <p:nvSpPr>
          <p:cNvPr id="6" name="Slide Number Placeholder 5">
            <a:extLst>
              <a:ext uri="{FF2B5EF4-FFF2-40B4-BE49-F238E27FC236}">
                <a16:creationId xmlns:a16="http://schemas.microsoft.com/office/drawing/2014/main" id="{5A9AEA08-162E-42F8-95A5-7AF200669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25DBB2-B487-40F6-8785-14E061C3492B}" type="slidenum">
              <a:rPr lang="en-NZ" smtClean="0"/>
              <a:pPr/>
              <a:t>‹N°›</a:t>
            </a:fld>
            <a:endParaRPr lang="en-NZ" dirty="0"/>
          </a:p>
        </p:txBody>
      </p:sp>
    </p:spTree>
    <p:extLst>
      <p:ext uri="{BB962C8B-B14F-4D97-AF65-F5344CB8AC3E}">
        <p14:creationId xmlns:p14="http://schemas.microsoft.com/office/powerpoint/2010/main" val="2729259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jp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png"/><Relationship Id="rId5" Type="http://schemas.openxmlformats.org/officeDocument/2006/relationships/image" Target="../media/image34.jpg"/><Relationship Id="rId10" Type="http://schemas.openxmlformats.org/officeDocument/2006/relationships/image" Target="../media/image39.png"/><Relationship Id="rId4" Type="http://schemas.openxmlformats.org/officeDocument/2006/relationships/image" Target="../media/image33.jpg"/><Relationship Id="rId9" Type="http://schemas.openxmlformats.org/officeDocument/2006/relationships/image" Target="../media/image38.png"/></Relationships>
</file>

<file path=ppt/slides/_rels/slide2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5.jpg"/><Relationship Id="rId11" Type="http://schemas.openxmlformats.org/officeDocument/2006/relationships/image" Target="../media/image40.png"/><Relationship Id="rId5" Type="http://schemas.openxmlformats.org/officeDocument/2006/relationships/image" Target="../media/image34.jpg"/><Relationship Id="rId10" Type="http://schemas.openxmlformats.org/officeDocument/2006/relationships/image" Target="../media/image39.png"/><Relationship Id="rId4" Type="http://schemas.openxmlformats.org/officeDocument/2006/relationships/image" Target="../media/image33.jpg"/><Relationship Id="rId9"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4.1%20cigreintro23052018%20v3.mp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82A42-032A-4AEE-8682-7425961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889" y="4190613"/>
            <a:ext cx="3680876" cy="1753152"/>
          </a:xfrm>
          <a:prstGeom prst="rect">
            <a:avLst/>
          </a:prstGeom>
        </p:spPr>
      </p:pic>
      <p:sp>
        <p:nvSpPr>
          <p:cNvPr id="5" name="Rectangle 4">
            <a:extLst>
              <a:ext uri="{FF2B5EF4-FFF2-40B4-BE49-F238E27FC236}">
                <a16:creationId xmlns:a16="http://schemas.microsoft.com/office/drawing/2014/main" id="{DF0FC413-B702-47EC-877E-12AB6654DE59}"/>
              </a:ext>
            </a:extLst>
          </p:cNvPr>
          <p:cNvSpPr/>
          <p:nvPr/>
        </p:nvSpPr>
        <p:spPr>
          <a:xfrm>
            <a:off x="461450" y="2042385"/>
            <a:ext cx="11288563" cy="1200329"/>
          </a:xfrm>
          <a:prstGeom prst="rect">
            <a:avLst/>
          </a:prstGeom>
        </p:spPr>
        <p:txBody>
          <a:bodyPr wrap="square">
            <a:spAutoFit/>
          </a:bodyPr>
          <a:lstStyle/>
          <a:p>
            <a:pPr algn="ctr">
              <a:buClr>
                <a:srgbClr val="007E4F"/>
              </a:buClr>
              <a:buSzPct val="110000"/>
            </a:pPr>
            <a:r>
              <a:rPr lang="en-NZ" sz="3600" b="1" dirty="0">
                <a:solidFill>
                  <a:schemeClr val="bg1"/>
                </a:solidFill>
                <a:latin typeface="VerbCond Extrabold" panose="02000900030000020004" pitchFamily="50" charset="0"/>
                <a:cs typeface="Arial" panose="020B0604020202020204" pitchFamily="34" charset="0"/>
              </a:rPr>
              <a:t>Branded Communications Tools</a:t>
            </a:r>
          </a:p>
          <a:p>
            <a:pPr algn="ctr">
              <a:buClr>
                <a:srgbClr val="007E4F"/>
              </a:buClr>
              <a:buSzPct val="110000"/>
            </a:pPr>
            <a:r>
              <a:rPr lang="en-NZ" sz="3600" b="1" dirty="0">
                <a:solidFill>
                  <a:schemeClr val="bg1"/>
                </a:solidFill>
                <a:latin typeface="VerbCond Extrabold" panose="02000900030000020004" pitchFamily="50" charset="0"/>
                <a:cs typeface="Arial" panose="020B0604020202020204" pitchFamily="34" charset="0"/>
              </a:rPr>
              <a:t>Tutorial for National Committees</a:t>
            </a:r>
            <a:endParaRPr lang="en-NZ" sz="3600" dirty="0">
              <a:solidFill>
                <a:schemeClr val="bg1"/>
              </a:solidFill>
              <a:latin typeface="VerbCond Extrabold" panose="02000900030000020004" pitchFamily="50" charset="0"/>
              <a:cs typeface="Arial" panose="020B0604020202020204" pitchFamily="34" charset="0"/>
            </a:endParaRPr>
          </a:p>
        </p:txBody>
      </p:sp>
    </p:spTree>
    <p:extLst>
      <p:ext uri="{BB962C8B-B14F-4D97-AF65-F5344CB8AC3E}">
        <p14:creationId xmlns:p14="http://schemas.microsoft.com/office/powerpoint/2010/main" val="48055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232AB0-D843-44D0-833A-329430CD3AC3}"/>
              </a:ext>
            </a:extLst>
          </p:cNvPr>
          <p:cNvSpPr txBox="1"/>
          <p:nvPr/>
        </p:nvSpPr>
        <p:spPr>
          <a:xfrm>
            <a:off x="2214282" y="1168696"/>
            <a:ext cx="7933816" cy="1569660"/>
          </a:xfrm>
          <a:prstGeom prst="rect">
            <a:avLst/>
          </a:prstGeom>
          <a:noFill/>
        </p:spPr>
        <p:txBody>
          <a:bodyPr wrap="square" rtlCol="0">
            <a:spAutoFit/>
          </a:bodyPr>
          <a:lstStyle/>
          <a:p>
            <a:pPr algn="ctr"/>
            <a:r>
              <a:rPr lang="en-NZ" sz="3200" dirty="0">
                <a:solidFill>
                  <a:schemeClr val="bg1"/>
                </a:solidFill>
                <a:latin typeface="VerbCond Extrabold" panose="02000900030000020004" pitchFamily="50" charset="0"/>
              </a:rPr>
              <a:t>The foremost global community for the collaborative development and sharing of power system expertise</a:t>
            </a:r>
          </a:p>
        </p:txBody>
      </p:sp>
      <p:pic>
        <p:nvPicPr>
          <p:cNvPr id="6" name="Picture 5">
            <a:extLst>
              <a:ext uri="{FF2B5EF4-FFF2-40B4-BE49-F238E27FC236}">
                <a16:creationId xmlns:a16="http://schemas.microsoft.com/office/drawing/2014/main" id="{935E1027-3EC0-4550-B064-B2F7BA8A1165}"/>
              </a:ext>
            </a:extLst>
          </p:cNvPr>
          <p:cNvPicPr>
            <a:picLocks noChangeAspect="1"/>
          </p:cNvPicPr>
          <p:nvPr/>
        </p:nvPicPr>
        <p:blipFill>
          <a:blip r:embed="rId4"/>
          <a:stretch>
            <a:fillRect/>
          </a:stretch>
        </p:blipFill>
        <p:spPr>
          <a:xfrm>
            <a:off x="4469277" y="3574530"/>
            <a:ext cx="3253445" cy="1549572"/>
          </a:xfrm>
          <a:prstGeom prst="rect">
            <a:avLst/>
          </a:prstGeom>
        </p:spPr>
      </p:pic>
    </p:spTree>
    <p:extLst>
      <p:ext uri="{BB962C8B-B14F-4D97-AF65-F5344CB8AC3E}">
        <p14:creationId xmlns:p14="http://schemas.microsoft.com/office/powerpoint/2010/main" val="3072604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75377098-63A9-45A0-8687-2512EAA3A84E}"/>
              </a:ext>
            </a:extLst>
          </p:cNvPr>
          <p:cNvCxnSpPr>
            <a:cxnSpLocks/>
          </p:cNvCxnSpPr>
          <p:nvPr/>
        </p:nvCxnSpPr>
        <p:spPr>
          <a:xfrm>
            <a:off x="8629370" y="2738356"/>
            <a:ext cx="2316243" cy="1742029"/>
          </a:xfrm>
          <a:prstGeom prst="line">
            <a:avLst/>
          </a:prstGeom>
          <a:ln>
            <a:solidFill>
              <a:schemeClr val="bg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C387030-0207-4E96-A1A5-2BAF599C6621}"/>
              </a:ext>
            </a:extLst>
          </p:cNvPr>
          <p:cNvSpPr txBox="1"/>
          <p:nvPr/>
        </p:nvSpPr>
        <p:spPr>
          <a:xfrm>
            <a:off x="10197760" y="4375638"/>
            <a:ext cx="1787669" cy="369332"/>
          </a:xfrm>
          <a:prstGeom prst="rect">
            <a:avLst/>
          </a:prstGeom>
          <a:solidFill>
            <a:schemeClr val="bg1"/>
          </a:solidFill>
          <a:effectLst>
            <a:outerShdw blurRad="50800" dist="38100" algn="l" rotWithShape="0">
              <a:prstClr val="black">
                <a:alpha val="40000"/>
              </a:prstClr>
            </a:outerShdw>
          </a:effectLst>
        </p:spPr>
        <p:txBody>
          <a:bodyPr wrap="none" rtlCol="0">
            <a:spAutoFit/>
          </a:bodyPr>
          <a:lstStyle/>
          <a:p>
            <a:r>
              <a:rPr lang="en-NZ" b="1" dirty="0">
                <a:solidFill>
                  <a:srgbClr val="11668F"/>
                </a:solidFill>
                <a:latin typeface="Arial" panose="020B0604020202020204" pitchFamily="34" charset="0"/>
              </a:rPr>
              <a:t>Our descriptor</a:t>
            </a:r>
          </a:p>
        </p:txBody>
      </p:sp>
      <p:cxnSp>
        <p:nvCxnSpPr>
          <p:cNvPr id="8" name="Straight Connector 7">
            <a:extLst>
              <a:ext uri="{FF2B5EF4-FFF2-40B4-BE49-F238E27FC236}">
                <a16:creationId xmlns:a16="http://schemas.microsoft.com/office/drawing/2014/main" id="{A48ED06D-5C01-4DE6-89BF-23EBF8796963}"/>
              </a:ext>
            </a:extLst>
          </p:cNvPr>
          <p:cNvCxnSpPr>
            <a:cxnSpLocks/>
          </p:cNvCxnSpPr>
          <p:nvPr/>
        </p:nvCxnSpPr>
        <p:spPr>
          <a:xfrm>
            <a:off x="6965576" y="5028276"/>
            <a:ext cx="1767704" cy="1217693"/>
          </a:xfrm>
          <a:prstGeom prst="line">
            <a:avLst/>
          </a:prstGeom>
          <a:ln>
            <a:solidFill>
              <a:schemeClr val="bg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1C8AEEC-67B5-4C9A-B92C-4875691FDE9A}"/>
              </a:ext>
            </a:extLst>
          </p:cNvPr>
          <p:cNvSpPr txBox="1"/>
          <p:nvPr/>
        </p:nvSpPr>
        <p:spPr>
          <a:xfrm>
            <a:off x="8629370" y="6061303"/>
            <a:ext cx="1402948" cy="369332"/>
          </a:xfrm>
          <a:prstGeom prst="rect">
            <a:avLst/>
          </a:prstGeom>
          <a:solidFill>
            <a:schemeClr val="bg1"/>
          </a:solidFill>
          <a:effectLst>
            <a:outerShdw blurRad="50800" dist="38100" algn="l" rotWithShape="0">
              <a:prstClr val="black">
                <a:alpha val="40000"/>
              </a:prstClr>
            </a:outerShdw>
          </a:effectLst>
        </p:spPr>
        <p:txBody>
          <a:bodyPr wrap="none" rtlCol="0">
            <a:spAutoFit/>
          </a:bodyPr>
          <a:lstStyle/>
          <a:p>
            <a:r>
              <a:rPr lang="en-NZ" b="1" dirty="0">
                <a:solidFill>
                  <a:srgbClr val="11668F"/>
                </a:solidFill>
                <a:latin typeface="Arial" panose="020B0604020202020204" pitchFamily="34" charset="0"/>
              </a:rPr>
              <a:t>Our tagline</a:t>
            </a:r>
          </a:p>
        </p:txBody>
      </p:sp>
      <p:sp>
        <p:nvSpPr>
          <p:cNvPr id="10" name="TextBox 9">
            <a:extLst>
              <a:ext uri="{FF2B5EF4-FFF2-40B4-BE49-F238E27FC236}">
                <a16:creationId xmlns:a16="http://schemas.microsoft.com/office/drawing/2014/main" id="{E9741437-4863-4D61-A14C-870BB0B945E5}"/>
              </a:ext>
            </a:extLst>
          </p:cNvPr>
          <p:cNvSpPr txBox="1"/>
          <p:nvPr/>
        </p:nvSpPr>
        <p:spPr>
          <a:xfrm>
            <a:off x="2214282" y="1168696"/>
            <a:ext cx="7933816" cy="1569660"/>
          </a:xfrm>
          <a:prstGeom prst="rect">
            <a:avLst/>
          </a:prstGeom>
          <a:noFill/>
        </p:spPr>
        <p:txBody>
          <a:bodyPr wrap="square" rtlCol="0">
            <a:spAutoFit/>
          </a:bodyPr>
          <a:lstStyle/>
          <a:p>
            <a:pPr algn="ctr"/>
            <a:r>
              <a:rPr lang="en-NZ" sz="3200" dirty="0">
                <a:solidFill>
                  <a:schemeClr val="bg1"/>
                </a:solidFill>
                <a:latin typeface="VerbCond Extrabold" panose="02000900030000020004" pitchFamily="50" charset="0"/>
              </a:rPr>
              <a:t>The foremost global community for the collaborative development and sharing of power system expertise</a:t>
            </a:r>
          </a:p>
        </p:txBody>
      </p:sp>
      <p:pic>
        <p:nvPicPr>
          <p:cNvPr id="11" name="Picture 10">
            <a:extLst>
              <a:ext uri="{FF2B5EF4-FFF2-40B4-BE49-F238E27FC236}">
                <a16:creationId xmlns:a16="http://schemas.microsoft.com/office/drawing/2014/main" id="{B8BC6605-9424-4E4F-90D4-4ED472D566EE}"/>
              </a:ext>
            </a:extLst>
          </p:cNvPr>
          <p:cNvPicPr>
            <a:picLocks noChangeAspect="1"/>
          </p:cNvPicPr>
          <p:nvPr/>
        </p:nvPicPr>
        <p:blipFill>
          <a:blip r:embed="rId4"/>
          <a:stretch>
            <a:fillRect/>
          </a:stretch>
        </p:blipFill>
        <p:spPr>
          <a:xfrm>
            <a:off x="4469277" y="3574530"/>
            <a:ext cx="3253445" cy="1549572"/>
          </a:xfrm>
          <a:prstGeom prst="rect">
            <a:avLst/>
          </a:prstGeom>
        </p:spPr>
      </p:pic>
    </p:spTree>
    <p:extLst>
      <p:ext uri="{BB962C8B-B14F-4D97-AF65-F5344CB8AC3E}">
        <p14:creationId xmlns:p14="http://schemas.microsoft.com/office/powerpoint/2010/main" val="1610501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A0C976E-D3FB-4EA3-9465-321902FA9624}"/>
              </a:ext>
            </a:extLst>
          </p:cNvPr>
          <p:cNvSpPr/>
          <p:nvPr/>
        </p:nvSpPr>
        <p:spPr>
          <a:xfrm>
            <a:off x="5632818" y="1948295"/>
            <a:ext cx="6036174" cy="2961409"/>
          </a:xfrm>
          <a:prstGeom prst="rect">
            <a:avLst/>
          </a:prstGeom>
          <a:solidFill>
            <a:srgbClr val="007E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pic>
        <p:nvPicPr>
          <p:cNvPr id="7" name="Picture 6">
            <a:extLst>
              <a:ext uri="{FF2B5EF4-FFF2-40B4-BE49-F238E27FC236}">
                <a16:creationId xmlns:a16="http://schemas.microsoft.com/office/drawing/2014/main" id="{41960DE5-4D00-4F11-BB97-75AA103F5205}"/>
              </a:ext>
            </a:extLst>
          </p:cNvPr>
          <p:cNvPicPr>
            <a:picLocks noChangeAspect="1"/>
          </p:cNvPicPr>
          <p:nvPr/>
        </p:nvPicPr>
        <p:blipFill>
          <a:blip r:embed="rId4"/>
          <a:stretch>
            <a:fillRect/>
          </a:stretch>
        </p:blipFill>
        <p:spPr>
          <a:xfrm>
            <a:off x="6951791" y="2401901"/>
            <a:ext cx="3803840" cy="1811900"/>
          </a:xfrm>
          <a:prstGeom prst="rect">
            <a:avLst/>
          </a:prstGeom>
        </p:spPr>
      </p:pic>
      <p:pic>
        <p:nvPicPr>
          <p:cNvPr id="9" name="Picture 8">
            <a:extLst>
              <a:ext uri="{FF2B5EF4-FFF2-40B4-BE49-F238E27FC236}">
                <a16:creationId xmlns:a16="http://schemas.microsoft.com/office/drawing/2014/main" id="{0356F3C5-282A-4890-9554-940B26406674}"/>
              </a:ext>
            </a:extLst>
          </p:cNvPr>
          <p:cNvPicPr>
            <a:picLocks noChangeAspect="1"/>
          </p:cNvPicPr>
          <p:nvPr/>
        </p:nvPicPr>
        <p:blipFill>
          <a:blip r:embed="rId5"/>
          <a:stretch>
            <a:fillRect/>
          </a:stretch>
        </p:blipFill>
        <p:spPr>
          <a:xfrm>
            <a:off x="897082" y="2219771"/>
            <a:ext cx="4186197" cy="1994030"/>
          </a:xfrm>
          <a:prstGeom prst="rect">
            <a:avLst/>
          </a:prstGeom>
        </p:spPr>
      </p:pic>
      <p:sp>
        <p:nvSpPr>
          <p:cNvPr id="11" name="Rectangle 10">
            <a:extLst>
              <a:ext uri="{FF2B5EF4-FFF2-40B4-BE49-F238E27FC236}">
                <a16:creationId xmlns:a16="http://schemas.microsoft.com/office/drawing/2014/main" id="{0A72F7DB-690F-4F31-BE77-82BBE21A9737}"/>
              </a:ext>
            </a:extLst>
          </p:cNvPr>
          <p:cNvSpPr/>
          <p:nvPr/>
        </p:nvSpPr>
        <p:spPr>
          <a:xfrm>
            <a:off x="343047" y="303523"/>
            <a:ext cx="4490781" cy="461665"/>
          </a:xfrm>
          <a:prstGeom prst="rect">
            <a:avLst/>
          </a:prstGeom>
        </p:spPr>
        <p:txBody>
          <a:bodyPr wrap="none">
            <a:spAutoFit/>
          </a:bodyPr>
          <a:lstStyle/>
          <a:p>
            <a:r>
              <a:rPr lang="en-NZ" sz="2400" dirty="0">
                <a:solidFill>
                  <a:srgbClr val="007E4F"/>
                </a:solidFill>
                <a:latin typeface="VerbCond Medium" panose="02000600030000020004" pitchFamily="50" charset="0"/>
              </a:rPr>
              <a:t>Our evolved logo – NC versions</a:t>
            </a:r>
          </a:p>
        </p:txBody>
      </p:sp>
      <p:sp>
        <p:nvSpPr>
          <p:cNvPr id="12" name="Oval 11">
            <a:extLst>
              <a:ext uri="{FF2B5EF4-FFF2-40B4-BE49-F238E27FC236}">
                <a16:creationId xmlns:a16="http://schemas.microsoft.com/office/drawing/2014/main" id="{9C6B7955-539D-439A-8551-3E2C540B1859}"/>
              </a:ext>
            </a:extLst>
          </p:cNvPr>
          <p:cNvSpPr/>
          <p:nvPr/>
        </p:nvSpPr>
        <p:spPr>
          <a:xfrm>
            <a:off x="4770834" y="347142"/>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1671727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A72F7DB-690F-4F31-BE77-82BBE21A9737}"/>
              </a:ext>
            </a:extLst>
          </p:cNvPr>
          <p:cNvSpPr/>
          <p:nvPr/>
        </p:nvSpPr>
        <p:spPr>
          <a:xfrm>
            <a:off x="1236184" y="654458"/>
            <a:ext cx="6220571" cy="646331"/>
          </a:xfrm>
          <a:prstGeom prst="rect">
            <a:avLst/>
          </a:prstGeom>
        </p:spPr>
        <p:txBody>
          <a:bodyPr wrap="square">
            <a:spAutoFit/>
          </a:bodyPr>
          <a:lstStyle/>
          <a:p>
            <a:pPr algn="ctr"/>
            <a:r>
              <a:rPr lang="en-NZ" dirty="0">
                <a:solidFill>
                  <a:srgbClr val="007E4F"/>
                </a:solidFill>
                <a:latin typeface="VerbCond Medium" panose="02000600030000020004" pitchFamily="50" charset="0"/>
              </a:rPr>
              <a:t>You can source logos and identity guidelines </a:t>
            </a:r>
          </a:p>
          <a:p>
            <a:pPr algn="ctr"/>
            <a:r>
              <a:rPr lang="en-NZ" dirty="0">
                <a:solidFill>
                  <a:srgbClr val="007E4F"/>
                </a:solidFill>
                <a:latin typeface="VerbCond Medium" panose="02000600030000020004" pitchFamily="50" charset="0"/>
              </a:rPr>
              <a:t>on the new marketing resources site</a:t>
            </a:r>
          </a:p>
        </p:txBody>
      </p:sp>
      <p:sp>
        <p:nvSpPr>
          <p:cNvPr id="5" name="Rectangle 4">
            <a:extLst>
              <a:ext uri="{FF2B5EF4-FFF2-40B4-BE49-F238E27FC236}">
                <a16:creationId xmlns:a16="http://schemas.microsoft.com/office/drawing/2014/main" id="{E6DA1768-C0DF-4DBC-ACE4-29B91F6A4634}"/>
              </a:ext>
            </a:extLst>
          </p:cNvPr>
          <p:cNvSpPr/>
          <p:nvPr/>
        </p:nvSpPr>
        <p:spPr>
          <a:xfrm>
            <a:off x="2226233" y="6034300"/>
            <a:ext cx="3214983" cy="369332"/>
          </a:xfrm>
          <a:prstGeom prst="rect">
            <a:avLst/>
          </a:prstGeom>
        </p:spPr>
        <p:txBody>
          <a:bodyPr wrap="none">
            <a:spAutoFit/>
          </a:bodyPr>
          <a:lstStyle/>
          <a:p>
            <a:r>
              <a:rPr lang="en-NZ" dirty="0">
                <a:solidFill>
                  <a:schemeClr val="bg1">
                    <a:lumMod val="50000"/>
                  </a:schemeClr>
                </a:solidFill>
                <a:latin typeface="Arial" panose="020B0604020202020204" pitchFamily="34" charset="0"/>
                <a:cs typeface="Arial" panose="020B0604020202020204" pitchFamily="34" charset="0"/>
              </a:rPr>
              <a:t>Your NC logo can be found at</a:t>
            </a:r>
          </a:p>
        </p:txBody>
      </p:sp>
      <p:pic>
        <p:nvPicPr>
          <p:cNvPr id="8" name="Picture 7">
            <a:extLst>
              <a:ext uri="{FF2B5EF4-FFF2-40B4-BE49-F238E27FC236}">
                <a16:creationId xmlns:a16="http://schemas.microsoft.com/office/drawing/2014/main" id="{783E20B8-BF32-4C64-AD5C-60B7860F6940}"/>
              </a:ext>
            </a:extLst>
          </p:cNvPr>
          <p:cNvPicPr>
            <a:picLocks noChangeAspect="1"/>
          </p:cNvPicPr>
          <p:nvPr/>
        </p:nvPicPr>
        <p:blipFill>
          <a:blip r:embed="rId4"/>
          <a:stretch>
            <a:fillRect/>
          </a:stretch>
        </p:blipFill>
        <p:spPr>
          <a:xfrm>
            <a:off x="1384562" y="1218698"/>
            <a:ext cx="5923817" cy="4737048"/>
          </a:xfrm>
          <a:prstGeom prst="rect">
            <a:avLst/>
          </a:prstGeom>
        </p:spPr>
      </p:pic>
      <p:sp>
        <p:nvSpPr>
          <p:cNvPr id="13" name="Oval 12">
            <a:extLst>
              <a:ext uri="{FF2B5EF4-FFF2-40B4-BE49-F238E27FC236}">
                <a16:creationId xmlns:a16="http://schemas.microsoft.com/office/drawing/2014/main" id="{7232EBE6-E806-43EC-AE8D-9BB156657C95}"/>
              </a:ext>
            </a:extLst>
          </p:cNvPr>
          <p:cNvSpPr/>
          <p:nvPr/>
        </p:nvSpPr>
        <p:spPr>
          <a:xfrm>
            <a:off x="6894634" y="738455"/>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pic>
        <p:nvPicPr>
          <p:cNvPr id="9" name="Picture 8">
            <a:extLst>
              <a:ext uri="{FF2B5EF4-FFF2-40B4-BE49-F238E27FC236}">
                <a16:creationId xmlns:a16="http://schemas.microsoft.com/office/drawing/2014/main" id="{8BAECB4C-379E-4CE0-9853-866AA616114A}"/>
              </a:ext>
            </a:extLst>
          </p:cNvPr>
          <p:cNvPicPr>
            <a:picLocks noChangeAspect="1"/>
          </p:cNvPicPr>
          <p:nvPr/>
        </p:nvPicPr>
        <p:blipFill>
          <a:blip r:embed="rId5"/>
          <a:stretch>
            <a:fillRect/>
          </a:stretch>
        </p:blipFill>
        <p:spPr>
          <a:xfrm>
            <a:off x="5997588" y="1054199"/>
            <a:ext cx="5066046" cy="5066046"/>
          </a:xfrm>
          <a:prstGeom prst="rect">
            <a:avLst/>
          </a:prstGeom>
        </p:spPr>
      </p:pic>
      <p:sp>
        <p:nvSpPr>
          <p:cNvPr id="15" name="Rectangle 14">
            <a:extLst>
              <a:ext uri="{FF2B5EF4-FFF2-40B4-BE49-F238E27FC236}">
                <a16:creationId xmlns:a16="http://schemas.microsoft.com/office/drawing/2014/main" id="{7FFF5A52-AD17-41AE-ABD5-371A01F46A9D}"/>
              </a:ext>
            </a:extLst>
          </p:cNvPr>
          <p:cNvSpPr/>
          <p:nvPr/>
        </p:nvSpPr>
        <p:spPr>
          <a:xfrm>
            <a:off x="5441216" y="6092068"/>
            <a:ext cx="1174738" cy="252919"/>
          </a:xfrm>
          <a:prstGeom prst="rect">
            <a:avLst/>
          </a:prstGeom>
          <a:solidFill>
            <a:srgbClr val="41AD49"/>
          </a:solidFill>
          <a:ln>
            <a:solidFill>
              <a:srgbClr val="5BB9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1400" dirty="0">
                <a:latin typeface="Arial" panose="020B0604020202020204" pitchFamily="34" charset="0"/>
                <a:cs typeface="Arial" panose="020B0604020202020204" pitchFamily="34" charset="0"/>
              </a:rPr>
              <a:t>logos</a:t>
            </a:r>
          </a:p>
        </p:txBody>
      </p:sp>
    </p:spTree>
    <p:extLst>
      <p:ext uri="{BB962C8B-B14F-4D97-AF65-F5344CB8AC3E}">
        <p14:creationId xmlns:p14="http://schemas.microsoft.com/office/powerpoint/2010/main" val="2518214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D85E51-85B8-42D3-8B13-265BDE7F7385}"/>
              </a:ext>
            </a:extLst>
          </p:cNvPr>
          <p:cNvSpPr txBox="1"/>
          <p:nvPr/>
        </p:nvSpPr>
        <p:spPr>
          <a:xfrm>
            <a:off x="6222459" y="1695460"/>
            <a:ext cx="5299363" cy="4016484"/>
          </a:xfrm>
          <a:prstGeom prst="rect">
            <a:avLst/>
          </a:prstGeom>
          <a:noFill/>
        </p:spPr>
        <p:txBody>
          <a:bodyPr wrap="square" rtlCol="0">
            <a:spAutoFit/>
          </a:bodyPr>
          <a:lstStyle/>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You can request artwork for local production </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Local producers exact specification</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We can apply your logo if you wish</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You cost is local production the rest is covered</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If you wish to translate you can request this too the cost of this change is the NCs</a:t>
            </a:r>
          </a:p>
          <a:p>
            <a:pPr marL="285750" indent="-285750">
              <a:buFont typeface="Arial" panose="020B0604020202020204" pitchFamily="34" charset="0"/>
              <a:buChar char="•"/>
            </a:pPr>
            <a:endParaRPr lang="en-NZ"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NZ" dirty="0">
              <a:latin typeface="Arial" panose="020B0604020202020204" pitchFamily="34" charset="0"/>
              <a:cs typeface="Arial" panose="020B0604020202020204" pitchFamily="34" charset="0"/>
            </a:endParaRPr>
          </a:p>
          <a:p>
            <a:endParaRPr lang="en-NZ" dirty="0">
              <a:latin typeface="Arial" panose="020B0604020202020204" pitchFamily="34" charset="0"/>
              <a:cs typeface="Arial" panose="020B0604020202020204" pitchFamily="34" charset="0"/>
            </a:endParaRPr>
          </a:p>
          <a:p>
            <a:endParaRPr lang="en-NZ"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6E58D06-0D5D-4289-ADFD-E448F914500E}"/>
              </a:ext>
            </a:extLst>
          </p:cNvPr>
          <p:cNvSpPr/>
          <p:nvPr/>
        </p:nvSpPr>
        <p:spPr>
          <a:xfrm>
            <a:off x="6222459" y="1153110"/>
            <a:ext cx="2823402" cy="461665"/>
          </a:xfrm>
          <a:prstGeom prst="rect">
            <a:avLst/>
          </a:prstGeom>
        </p:spPr>
        <p:txBody>
          <a:bodyPr wrap="none">
            <a:spAutoFit/>
          </a:bodyPr>
          <a:lstStyle/>
          <a:p>
            <a:r>
              <a:rPr lang="en-NZ" sz="2400" dirty="0">
                <a:solidFill>
                  <a:srgbClr val="007E4F"/>
                </a:solidFill>
                <a:latin typeface="VerbCond Medium" panose="02000600030000020004" pitchFamily="50" charset="0"/>
              </a:rPr>
              <a:t>New rollup screens</a:t>
            </a:r>
          </a:p>
        </p:txBody>
      </p:sp>
      <p:pic>
        <p:nvPicPr>
          <p:cNvPr id="6" name="Picture 5">
            <a:extLst>
              <a:ext uri="{FF2B5EF4-FFF2-40B4-BE49-F238E27FC236}">
                <a16:creationId xmlns:a16="http://schemas.microsoft.com/office/drawing/2014/main" id="{BF955FF9-7C89-4AC2-AD50-B98D86F495E8}"/>
              </a:ext>
            </a:extLst>
          </p:cNvPr>
          <p:cNvPicPr>
            <a:picLocks noChangeAspect="1"/>
          </p:cNvPicPr>
          <p:nvPr/>
        </p:nvPicPr>
        <p:blipFill>
          <a:blip r:embed="rId4"/>
          <a:stretch>
            <a:fillRect/>
          </a:stretch>
        </p:blipFill>
        <p:spPr>
          <a:xfrm>
            <a:off x="448226" y="734098"/>
            <a:ext cx="6098484" cy="4529748"/>
          </a:xfrm>
          <a:prstGeom prst="rect">
            <a:avLst/>
          </a:prstGeom>
        </p:spPr>
      </p:pic>
      <p:sp>
        <p:nvSpPr>
          <p:cNvPr id="7" name="Oval 6">
            <a:extLst>
              <a:ext uri="{FF2B5EF4-FFF2-40B4-BE49-F238E27FC236}">
                <a16:creationId xmlns:a16="http://schemas.microsoft.com/office/drawing/2014/main" id="{FD31BEA7-DB61-4A1E-A602-B8D30472C7EE}"/>
              </a:ext>
            </a:extLst>
          </p:cNvPr>
          <p:cNvSpPr/>
          <p:nvPr/>
        </p:nvSpPr>
        <p:spPr>
          <a:xfrm>
            <a:off x="8990126" y="1205114"/>
            <a:ext cx="356555" cy="357658"/>
          </a:xfrm>
          <a:prstGeom prst="ellipse">
            <a:avLst/>
          </a:prstGeom>
          <a:solidFill>
            <a:srgbClr val="0FB3BD"/>
          </a:solidFill>
          <a:ln>
            <a:solidFill>
              <a:srgbClr val="0F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b="1" dirty="0">
                <a:sym typeface="Wingdings 2" panose="05020102010507070707" pitchFamily="18" charset="2"/>
              </a:rPr>
              <a:t>S</a:t>
            </a:r>
            <a:endParaRPr lang="en-NZ" sz="2000" b="1" dirty="0"/>
          </a:p>
        </p:txBody>
      </p:sp>
      <p:sp>
        <p:nvSpPr>
          <p:cNvPr id="10" name="Oval 9">
            <a:extLst>
              <a:ext uri="{FF2B5EF4-FFF2-40B4-BE49-F238E27FC236}">
                <a16:creationId xmlns:a16="http://schemas.microsoft.com/office/drawing/2014/main" id="{F7CF1AB7-AA2B-4A4B-9F26-200E24FCF02A}"/>
              </a:ext>
            </a:extLst>
          </p:cNvPr>
          <p:cNvSpPr/>
          <p:nvPr/>
        </p:nvSpPr>
        <p:spPr>
          <a:xfrm>
            <a:off x="10061718" y="4008970"/>
            <a:ext cx="359923" cy="350679"/>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
        <p:nvSpPr>
          <p:cNvPr id="9" name="Oval 9">
            <a:extLst>
              <a:ext uri="{FF2B5EF4-FFF2-40B4-BE49-F238E27FC236}">
                <a16:creationId xmlns:a16="http://schemas.microsoft.com/office/drawing/2014/main" id="{F7CF1AB7-AA2B-4A4B-9F26-200E24FCF02A}"/>
              </a:ext>
            </a:extLst>
          </p:cNvPr>
          <p:cNvSpPr/>
          <p:nvPr/>
        </p:nvSpPr>
        <p:spPr>
          <a:xfrm>
            <a:off x="11341860" y="3202725"/>
            <a:ext cx="359923" cy="350679"/>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387015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3D85E51-85B8-42D3-8B13-265BDE7F7385}"/>
              </a:ext>
            </a:extLst>
          </p:cNvPr>
          <p:cNvSpPr txBox="1"/>
          <p:nvPr/>
        </p:nvSpPr>
        <p:spPr>
          <a:xfrm>
            <a:off x="7393191" y="1773626"/>
            <a:ext cx="4081633" cy="3970318"/>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Customise to your NC profile template</a:t>
            </a:r>
          </a:p>
          <a:p>
            <a:r>
              <a:rPr lang="en-NZ" dirty="0">
                <a:solidFill>
                  <a:schemeClr val="bg1">
                    <a:lumMod val="50000"/>
                  </a:schemeClr>
                </a:solidFill>
                <a:latin typeface="Arial" panose="020B0604020202020204" pitchFamily="34" charset="0"/>
                <a:cs typeface="Arial" panose="020B0604020202020204" pitchFamily="34" charset="0"/>
              </a:rPr>
              <a:t>with a professional designer or Acrobat Pro </a:t>
            </a:r>
          </a:p>
          <a:p>
            <a:endParaRPr lang="en-NZ" dirty="0">
              <a:solidFill>
                <a:schemeClr val="bg1">
                  <a:lumMod val="50000"/>
                </a:schemeClr>
              </a:solidFill>
              <a:latin typeface="Arial" panose="020B0604020202020204" pitchFamily="34" charset="0"/>
              <a:cs typeface="Arial" panose="020B0604020202020204" pitchFamily="34" charset="0"/>
            </a:endParaRPr>
          </a:p>
          <a:p>
            <a:r>
              <a:rPr lang="en-NZ" dirty="0">
                <a:solidFill>
                  <a:schemeClr val="bg1">
                    <a:lumMod val="50000"/>
                  </a:schemeClr>
                </a:solidFill>
                <a:latin typeface="Arial" panose="020B0604020202020204" pitchFamily="34" charset="0"/>
                <a:cs typeface="Arial" panose="020B0604020202020204" pitchFamily="34" charset="0"/>
              </a:rPr>
              <a:t>Apply your: </a:t>
            </a:r>
          </a:p>
          <a:p>
            <a:pPr marL="742950" lvl="1" indent="-285750">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logo</a:t>
            </a:r>
          </a:p>
          <a:p>
            <a:pPr marL="742950" lvl="1" indent="-285750">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photo and join info</a:t>
            </a:r>
          </a:p>
          <a:p>
            <a:pPr marL="742950" lvl="1" indent="-285750">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links to web </a:t>
            </a:r>
          </a:p>
          <a:p>
            <a:pPr marL="742950" lvl="1" indent="-285750">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Translation if you wish</a:t>
            </a:r>
          </a:p>
          <a:p>
            <a:pPr marL="742950" lvl="1" indent="-285750">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There are some limitations!</a:t>
            </a:r>
          </a:p>
          <a:p>
            <a:pPr lvl="1"/>
            <a:endParaRPr lang="en-NZ" dirty="0">
              <a:solidFill>
                <a:schemeClr val="bg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NZ" dirty="0">
              <a:solidFill>
                <a:schemeClr val="bg1">
                  <a:lumMod val="50000"/>
                </a:schemeClr>
              </a:solidFill>
              <a:latin typeface="Arial" panose="020B0604020202020204" pitchFamily="34" charset="0"/>
              <a:cs typeface="Arial" panose="020B0604020202020204" pitchFamily="34" charset="0"/>
            </a:endParaRPr>
          </a:p>
          <a:p>
            <a:endParaRPr lang="en-NZ" dirty="0">
              <a:solidFill>
                <a:schemeClr val="bg1">
                  <a:lumMod val="50000"/>
                </a:schemeClr>
              </a:solidFill>
              <a:latin typeface="Arial" panose="020B0604020202020204" pitchFamily="34" charset="0"/>
              <a:cs typeface="Arial" panose="020B0604020202020204" pitchFamily="34" charset="0"/>
            </a:endParaRPr>
          </a:p>
          <a:p>
            <a:endParaRPr lang="en-NZ" dirty="0">
              <a:solidFill>
                <a:schemeClr val="bg1">
                  <a:lumMod val="50000"/>
                </a:scheme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46E58D06-0D5D-4289-ADFD-E448F914500E}"/>
              </a:ext>
            </a:extLst>
          </p:cNvPr>
          <p:cNvSpPr/>
          <p:nvPr/>
        </p:nvSpPr>
        <p:spPr>
          <a:xfrm>
            <a:off x="701381" y="957989"/>
            <a:ext cx="3523593" cy="461665"/>
          </a:xfrm>
          <a:prstGeom prst="rect">
            <a:avLst/>
          </a:prstGeom>
        </p:spPr>
        <p:txBody>
          <a:bodyPr wrap="none">
            <a:spAutoFit/>
          </a:bodyPr>
          <a:lstStyle/>
          <a:p>
            <a:r>
              <a:rPr lang="en-NZ" sz="2400" dirty="0">
                <a:solidFill>
                  <a:srgbClr val="007E4F"/>
                </a:solidFill>
                <a:latin typeface="VerbCond Medium" panose="02000600030000020004" pitchFamily="50" charset="0"/>
              </a:rPr>
              <a:t>Customisable NC profile</a:t>
            </a:r>
          </a:p>
        </p:txBody>
      </p:sp>
      <p:pic>
        <p:nvPicPr>
          <p:cNvPr id="7" name="Picture 6">
            <a:extLst>
              <a:ext uri="{FF2B5EF4-FFF2-40B4-BE49-F238E27FC236}">
                <a16:creationId xmlns:a16="http://schemas.microsoft.com/office/drawing/2014/main" id="{1EE83D5F-1AE2-4CFE-81E9-AF7185E1CE8B}"/>
              </a:ext>
            </a:extLst>
          </p:cNvPr>
          <p:cNvPicPr>
            <a:picLocks noChangeAspect="1"/>
          </p:cNvPicPr>
          <p:nvPr/>
        </p:nvPicPr>
        <p:blipFill>
          <a:blip r:embed="rId4"/>
          <a:stretch>
            <a:fillRect/>
          </a:stretch>
        </p:blipFill>
        <p:spPr>
          <a:xfrm>
            <a:off x="531318" y="1612491"/>
            <a:ext cx="7008638" cy="3854454"/>
          </a:xfrm>
          <a:prstGeom prst="rect">
            <a:avLst/>
          </a:prstGeom>
        </p:spPr>
      </p:pic>
      <p:sp>
        <p:nvSpPr>
          <p:cNvPr id="9" name="Oval 8">
            <a:extLst>
              <a:ext uri="{FF2B5EF4-FFF2-40B4-BE49-F238E27FC236}">
                <a16:creationId xmlns:a16="http://schemas.microsoft.com/office/drawing/2014/main" id="{159FA00D-5BF8-42C7-8179-CE7E7634EE2B}"/>
              </a:ext>
            </a:extLst>
          </p:cNvPr>
          <p:cNvSpPr/>
          <p:nvPr/>
        </p:nvSpPr>
        <p:spPr>
          <a:xfrm>
            <a:off x="4224974" y="1029204"/>
            <a:ext cx="359923" cy="361851"/>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pic>
        <p:nvPicPr>
          <p:cNvPr id="10" name="Picture 9">
            <a:extLst>
              <a:ext uri="{FF2B5EF4-FFF2-40B4-BE49-F238E27FC236}">
                <a16:creationId xmlns:a16="http://schemas.microsoft.com/office/drawing/2014/main" id="{E0B093D3-5161-4D9D-A92C-D2B0FCEAA35B}"/>
              </a:ext>
            </a:extLst>
          </p:cNvPr>
          <p:cNvPicPr>
            <a:picLocks noChangeAspect="1"/>
          </p:cNvPicPr>
          <p:nvPr/>
        </p:nvPicPr>
        <p:blipFill>
          <a:blip r:embed="rId5"/>
          <a:stretch>
            <a:fillRect/>
          </a:stretch>
        </p:blipFill>
        <p:spPr>
          <a:xfrm>
            <a:off x="9812167" y="5472854"/>
            <a:ext cx="1961343" cy="934161"/>
          </a:xfrm>
          <a:prstGeom prst="rect">
            <a:avLst/>
          </a:prstGeom>
        </p:spPr>
      </p:pic>
    </p:spTree>
    <p:extLst>
      <p:ext uri="{BB962C8B-B14F-4D97-AF65-F5344CB8AC3E}">
        <p14:creationId xmlns:p14="http://schemas.microsoft.com/office/powerpoint/2010/main" val="2218486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15C31BB-2328-498C-A7AE-F8601C4CBECD}"/>
              </a:ext>
            </a:extLst>
          </p:cNvPr>
          <p:cNvPicPr>
            <a:picLocks noChangeAspect="1"/>
          </p:cNvPicPr>
          <p:nvPr/>
        </p:nvPicPr>
        <p:blipFill>
          <a:blip r:embed="rId4"/>
          <a:stretch>
            <a:fillRect/>
          </a:stretch>
        </p:blipFill>
        <p:spPr>
          <a:xfrm>
            <a:off x="941674" y="79140"/>
            <a:ext cx="4931503" cy="6778860"/>
          </a:xfrm>
          <a:prstGeom prst="rect">
            <a:avLst/>
          </a:prstGeom>
        </p:spPr>
      </p:pic>
      <p:sp>
        <p:nvSpPr>
          <p:cNvPr id="10" name="TextBox 9">
            <a:extLst>
              <a:ext uri="{FF2B5EF4-FFF2-40B4-BE49-F238E27FC236}">
                <a16:creationId xmlns:a16="http://schemas.microsoft.com/office/drawing/2014/main" id="{E1F672B1-54FE-4C08-BDCF-55952EBA2DF5}"/>
              </a:ext>
            </a:extLst>
          </p:cNvPr>
          <p:cNvSpPr txBox="1"/>
          <p:nvPr/>
        </p:nvSpPr>
        <p:spPr>
          <a:xfrm>
            <a:off x="6233100" y="1284051"/>
            <a:ext cx="2467754" cy="369332"/>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Insert your logo</a:t>
            </a:r>
          </a:p>
        </p:txBody>
      </p:sp>
      <p:sp>
        <p:nvSpPr>
          <p:cNvPr id="11" name="TextBox 10">
            <a:extLst>
              <a:ext uri="{FF2B5EF4-FFF2-40B4-BE49-F238E27FC236}">
                <a16:creationId xmlns:a16="http://schemas.microsoft.com/office/drawing/2014/main" id="{E4389B22-39E3-439A-9249-96D13D2336B0}"/>
              </a:ext>
            </a:extLst>
          </p:cNvPr>
          <p:cNvSpPr txBox="1"/>
          <p:nvPr/>
        </p:nvSpPr>
        <p:spPr>
          <a:xfrm>
            <a:off x="6015680" y="5736538"/>
            <a:ext cx="2467754" cy="369332"/>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Add your URL</a:t>
            </a:r>
          </a:p>
        </p:txBody>
      </p:sp>
      <p:cxnSp>
        <p:nvCxnSpPr>
          <p:cNvPr id="13" name="Straight Arrow Connector 12">
            <a:extLst>
              <a:ext uri="{FF2B5EF4-FFF2-40B4-BE49-F238E27FC236}">
                <a16:creationId xmlns:a16="http://schemas.microsoft.com/office/drawing/2014/main" id="{840A43FD-A61F-49AF-8C59-71C2E7ACA0A2}"/>
              </a:ext>
            </a:extLst>
          </p:cNvPr>
          <p:cNvCxnSpPr>
            <a:cxnSpLocks/>
          </p:cNvCxnSpPr>
          <p:nvPr/>
        </p:nvCxnSpPr>
        <p:spPr>
          <a:xfrm flipH="1">
            <a:off x="5193127" y="5921204"/>
            <a:ext cx="822555" cy="184666"/>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F942E61-CAFD-4F17-8809-9A4A7FBE371E}"/>
              </a:ext>
            </a:extLst>
          </p:cNvPr>
          <p:cNvCxnSpPr>
            <a:cxnSpLocks/>
            <a:stCxn id="10" idx="1"/>
          </p:cNvCxnSpPr>
          <p:nvPr/>
        </p:nvCxnSpPr>
        <p:spPr>
          <a:xfrm flipH="1" flipV="1">
            <a:off x="5118652" y="961479"/>
            <a:ext cx="1114448" cy="507238"/>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58F262A-B7A9-4110-B634-C4350B4B5D86}"/>
              </a:ext>
            </a:extLst>
          </p:cNvPr>
          <p:cNvSpPr txBox="1"/>
          <p:nvPr/>
        </p:nvSpPr>
        <p:spPr>
          <a:xfrm>
            <a:off x="5983318" y="4622110"/>
            <a:ext cx="2467754" cy="369332"/>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Add your name</a:t>
            </a:r>
          </a:p>
        </p:txBody>
      </p:sp>
      <p:cxnSp>
        <p:nvCxnSpPr>
          <p:cNvPr id="19" name="Straight Arrow Connector 18">
            <a:extLst>
              <a:ext uri="{FF2B5EF4-FFF2-40B4-BE49-F238E27FC236}">
                <a16:creationId xmlns:a16="http://schemas.microsoft.com/office/drawing/2014/main" id="{83D780C4-BF25-464E-B2D1-187BC931B5F5}"/>
              </a:ext>
            </a:extLst>
          </p:cNvPr>
          <p:cNvCxnSpPr>
            <a:cxnSpLocks/>
            <a:stCxn id="18" idx="1"/>
          </p:cNvCxnSpPr>
          <p:nvPr/>
        </p:nvCxnSpPr>
        <p:spPr>
          <a:xfrm flipH="1">
            <a:off x="3061776" y="4806776"/>
            <a:ext cx="2921542" cy="670377"/>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FC35843-6C6E-4EB6-BBB9-82FA3B132126}"/>
              </a:ext>
            </a:extLst>
          </p:cNvPr>
          <p:cNvCxnSpPr>
            <a:cxnSpLocks/>
          </p:cNvCxnSpPr>
          <p:nvPr/>
        </p:nvCxnSpPr>
        <p:spPr>
          <a:xfrm flipH="1" flipV="1">
            <a:off x="2324100" y="1322861"/>
            <a:ext cx="3691582" cy="3467183"/>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391F05F-78E8-4AAA-828B-8AEBB851C02D}"/>
              </a:ext>
            </a:extLst>
          </p:cNvPr>
          <p:cNvSpPr txBox="1"/>
          <p:nvPr/>
        </p:nvSpPr>
        <p:spPr>
          <a:xfrm>
            <a:off x="6080404" y="2739991"/>
            <a:ext cx="5329718" cy="369332"/>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Change the background image if you wish</a:t>
            </a:r>
          </a:p>
        </p:txBody>
      </p:sp>
      <p:cxnSp>
        <p:nvCxnSpPr>
          <p:cNvPr id="27" name="Straight Arrow Connector 26">
            <a:extLst>
              <a:ext uri="{FF2B5EF4-FFF2-40B4-BE49-F238E27FC236}">
                <a16:creationId xmlns:a16="http://schemas.microsoft.com/office/drawing/2014/main" id="{E35C68DC-0538-4A86-A8B7-6BE2EB92BE05}"/>
              </a:ext>
            </a:extLst>
          </p:cNvPr>
          <p:cNvCxnSpPr>
            <a:cxnSpLocks/>
            <a:stCxn id="26" idx="1"/>
          </p:cNvCxnSpPr>
          <p:nvPr/>
        </p:nvCxnSpPr>
        <p:spPr>
          <a:xfrm flipH="1">
            <a:off x="5313814" y="2924657"/>
            <a:ext cx="766590" cy="230393"/>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E08B02E-76E6-4033-B65B-1683B2C4840D}"/>
              </a:ext>
            </a:extLst>
          </p:cNvPr>
          <p:cNvCxnSpPr>
            <a:cxnSpLocks/>
          </p:cNvCxnSpPr>
          <p:nvPr/>
        </p:nvCxnSpPr>
        <p:spPr>
          <a:xfrm flipH="1">
            <a:off x="5193127" y="5049428"/>
            <a:ext cx="3135864" cy="485711"/>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5421264-1A15-476A-B9E1-EDCF5C396C25}"/>
              </a:ext>
            </a:extLst>
          </p:cNvPr>
          <p:cNvSpPr txBox="1"/>
          <p:nvPr/>
        </p:nvSpPr>
        <p:spPr>
          <a:xfrm>
            <a:off x="8328991" y="4835769"/>
            <a:ext cx="3448879" cy="369332"/>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Translate if you choose too</a:t>
            </a:r>
          </a:p>
        </p:txBody>
      </p:sp>
      <p:sp>
        <p:nvSpPr>
          <p:cNvPr id="17" name="Rectangle 16">
            <a:extLst>
              <a:ext uri="{FF2B5EF4-FFF2-40B4-BE49-F238E27FC236}">
                <a16:creationId xmlns:a16="http://schemas.microsoft.com/office/drawing/2014/main" id="{8C07FA8E-476A-4881-8080-3E8B7151B9F0}"/>
              </a:ext>
            </a:extLst>
          </p:cNvPr>
          <p:cNvSpPr/>
          <p:nvPr/>
        </p:nvSpPr>
        <p:spPr>
          <a:xfrm>
            <a:off x="9530402" y="691946"/>
            <a:ext cx="1768462" cy="646331"/>
          </a:xfrm>
          <a:prstGeom prst="rect">
            <a:avLst/>
          </a:prstGeom>
        </p:spPr>
        <p:txBody>
          <a:bodyPr wrap="square">
            <a:spAutoFit/>
          </a:bodyPr>
          <a:lstStyle/>
          <a:p>
            <a:pPr algn="ctr"/>
            <a:r>
              <a:rPr lang="en-NZ" dirty="0">
                <a:solidFill>
                  <a:srgbClr val="007E4F"/>
                </a:solidFill>
                <a:latin typeface="VerbCond Medium" panose="02000600030000020004" pitchFamily="50" charset="0"/>
              </a:rPr>
              <a:t>Customisable intro NC profile</a:t>
            </a:r>
          </a:p>
        </p:txBody>
      </p:sp>
      <p:sp>
        <p:nvSpPr>
          <p:cNvPr id="22" name="Oval 21">
            <a:extLst>
              <a:ext uri="{FF2B5EF4-FFF2-40B4-BE49-F238E27FC236}">
                <a16:creationId xmlns:a16="http://schemas.microsoft.com/office/drawing/2014/main" id="{81B182E5-5568-4A3D-8304-C3C879CFDE70}"/>
              </a:ext>
            </a:extLst>
          </p:cNvPr>
          <p:cNvSpPr/>
          <p:nvPr/>
        </p:nvSpPr>
        <p:spPr>
          <a:xfrm>
            <a:off x="11298864" y="849030"/>
            <a:ext cx="304301" cy="332162"/>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96863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E1F672B1-54FE-4C08-BDCF-55952EBA2DF5}"/>
              </a:ext>
            </a:extLst>
          </p:cNvPr>
          <p:cNvSpPr txBox="1"/>
          <p:nvPr/>
        </p:nvSpPr>
        <p:spPr>
          <a:xfrm>
            <a:off x="6919429" y="5571672"/>
            <a:ext cx="2467754" cy="369332"/>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Insert your logo</a:t>
            </a:r>
          </a:p>
        </p:txBody>
      </p:sp>
      <p:sp>
        <p:nvSpPr>
          <p:cNvPr id="11" name="TextBox 10">
            <a:extLst>
              <a:ext uri="{FF2B5EF4-FFF2-40B4-BE49-F238E27FC236}">
                <a16:creationId xmlns:a16="http://schemas.microsoft.com/office/drawing/2014/main" id="{E4389B22-39E3-439A-9249-96D13D2336B0}"/>
              </a:ext>
            </a:extLst>
          </p:cNvPr>
          <p:cNvSpPr txBox="1"/>
          <p:nvPr/>
        </p:nvSpPr>
        <p:spPr>
          <a:xfrm>
            <a:off x="8911794" y="4084931"/>
            <a:ext cx="2467754" cy="923330"/>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Add your URLs to the buttons for digital or text for print</a:t>
            </a:r>
          </a:p>
        </p:txBody>
      </p:sp>
      <p:sp>
        <p:nvSpPr>
          <p:cNvPr id="26" name="TextBox 25">
            <a:extLst>
              <a:ext uri="{FF2B5EF4-FFF2-40B4-BE49-F238E27FC236}">
                <a16:creationId xmlns:a16="http://schemas.microsoft.com/office/drawing/2014/main" id="{B391F05F-78E8-4AAA-828B-8AEBB851C02D}"/>
              </a:ext>
            </a:extLst>
          </p:cNvPr>
          <p:cNvSpPr txBox="1"/>
          <p:nvPr/>
        </p:nvSpPr>
        <p:spPr>
          <a:xfrm>
            <a:off x="562162" y="3761765"/>
            <a:ext cx="1432008" cy="646331"/>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Fill in your join info</a:t>
            </a:r>
          </a:p>
        </p:txBody>
      </p:sp>
      <p:pic>
        <p:nvPicPr>
          <p:cNvPr id="31" name="Picture 30">
            <a:extLst>
              <a:ext uri="{FF2B5EF4-FFF2-40B4-BE49-F238E27FC236}">
                <a16:creationId xmlns:a16="http://schemas.microsoft.com/office/drawing/2014/main" id="{DAF43B9D-35EE-495E-A5B0-057E70E8636D}"/>
              </a:ext>
            </a:extLst>
          </p:cNvPr>
          <p:cNvPicPr>
            <a:picLocks noChangeAspect="1"/>
          </p:cNvPicPr>
          <p:nvPr/>
        </p:nvPicPr>
        <p:blipFill>
          <a:blip r:embed="rId4"/>
          <a:stretch>
            <a:fillRect/>
          </a:stretch>
        </p:blipFill>
        <p:spPr>
          <a:xfrm>
            <a:off x="2293684" y="140159"/>
            <a:ext cx="4785150" cy="6577682"/>
          </a:xfrm>
          <a:prstGeom prst="rect">
            <a:avLst/>
          </a:prstGeom>
        </p:spPr>
      </p:pic>
      <p:cxnSp>
        <p:nvCxnSpPr>
          <p:cNvPr id="24" name="Straight Arrow Connector 23">
            <a:extLst>
              <a:ext uri="{FF2B5EF4-FFF2-40B4-BE49-F238E27FC236}">
                <a16:creationId xmlns:a16="http://schemas.microsoft.com/office/drawing/2014/main" id="{6FC35843-6C6E-4EB6-BBB9-82FA3B132126}"/>
              </a:ext>
            </a:extLst>
          </p:cNvPr>
          <p:cNvCxnSpPr>
            <a:cxnSpLocks/>
          </p:cNvCxnSpPr>
          <p:nvPr/>
        </p:nvCxnSpPr>
        <p:spPr>
          <a:xfrm flipH="1" flipV="1">
            <a:off x="5223372" y="3336854"/>
            <a:ext cx="4785150" cy="782316"/>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AA60992-BE54-4013-9ABE-4F15629E6316}"/>
              </a:ext>
            </a:extLst>
          </p:cNvPr>
          <p:cNvCxnSpPr>
            <a:cxnSpLocks/>
          </p:cNvCxnSpPr>
          <p:nvPr/>
        </p:nvCxnSpPr>
        <p:spPr>
          <a:xfrm flipH="1" flipV="1">
            <a:off x="4126644" y="3449505"/>
            <a:ext cx="4785150" cy="782316"/>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0A43FD-A61F-49AF-8C59-71C2E7ACA0A2}"/>
              </a:ext>
            </a:extLst>
          </p:cNvPr>
          <p:cNvCxnSpPr>
            <a:cxnSpLocks/>
          </p:cNvCxnSpPr>
          <p:nvPr/>
        </p:nvCxnSpPr>
        <p:spPr>
          <a:xfrm flipH="1">
            <a:off x="6400618" y="5789143"/>
            <a:ext cx="518811" cy="109946"/>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FB4756C-497A-4862-89F6-369B68191613}"/>
              </a:ext>
            </a:extLst>
          </p:cNvPr>
          <p:cNvCxnSpPr>
            <a:cxnSpLocks/>
          </p:cNvCxnSpPr>
          <p:nvPr/>
        </p:nvCxnSpPr>
        <p:spPr>
          <a:xfrm flipH="1">
            <a:off x="6263557" y="4747327"/>
            <a:ext cx="2648237" cy="521381"/>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65DCD4C2-F9CB-4872-9258-3A4685C80257}"/>
              </a:ext>
            </a:extLst>
          </p:cNvPr>
          <p:cNvCxnSpPr>
            <a:cxnSpLocks/>
          </p:cNvCxnSpPr>
          <p:nvPr/>
        </p:nvCxnSpPr>
        <p:spPr>
          <a:xfrm>
            <a:off x="1811994" y="4225946"/>
            <a:ext cx="1832959" cy="0"/>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6436CFCD-B197-4B51-A9DF-2BE679484C3D}"/>
              </a:ext>
            </a:extLst>
          </p:cNvPr>
          <p:cNvSpPr txBox="1"/>
          <p:nvPr/>
        </p:nvSpPr>
        <p:spPr>
          <a:xfrm>
            <a:off x="573387" y="4825562"/>
            <a:ext cx="1432008" cy="923330"/>
          </a:xfrm>
          <a:prstGeom prst="rect">
            <a:avLst/>
          </a:prstGeom>
          <a:noFill/>
        </p:spPr>
        <p:txBody>
          <a:bodyPr wrap="square" rtlCol="0">
            <a:spAutoFit/>
          </a:bodyPr>
          <a:lstStyle/>
          <a:p>
            <a:r>
              <a:rPr lang="en-NZ" dirty="0">
                <a:solidFill>
                  <a:schemeClr val="bg1">
                    <a:lumMod val="50000"/>
                  </a:schemeClr>
                </a:solidFill>
                <a:latin typeface="Arial" panose="020B0604020202020204" pitchFamily="34" charset="0"/>
                <a:cs typeface="Arial" panose="020B0604020202020204" pitchFamily="34" charset="0"/>
              </a:rPr>
              <a:t>Add you key contacts</a:t>
            </a:r>
          </a:p>
        </p:txBody>
      </p:sp>
      <p:cxnSp>
        <p:nvCxnSpPr>
          <p:cNvPr id="42" name="Straight Arrow Connector 41">
            <a:extLst>
              <a:ext uri="{FF2B5EF4-FFF2-40B4-BE49-F238E27FC236}">
                <a16:creationId xmlns:a16="http://schemas.microsoft.com/office/drawing/2014/main" id="{DC4D0847-602B-4E52-AD76-09C5BCCB6218}"/>
              </a:ext>
            </a:extLst>
          </p:cNvPr>
          <p:cNvCxnSpPr>
            <a:cxnSpLocks/>
          </p:cNvCxnSpPr>
          <p:nvPr/>
        </p:nvCxnSpPr>
        <p:spPr>
          <a:xfrm flipV="1">
            <a:off x="1588258" y="4747327"/>
            <a:ext cx="3178295" cy="431930"/>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39D7ABD8-5CFF-4C5E-A98D-EBBE6E0DB62C}"/>
              </a:ext>
            </a:extLst>
          </p:cNvPr>
          <p:cNvCxnSpPr>
            <a:cxnSpLocks/>
          </p:cNvCxnSpPr>
          <p:nvPr/>
        </p:nvCxnSpPr>
        <p:spPr>
          <a:xfrm flipH="1">
            <a:off x="4260654" y="4825562"/>
            <a:ext cx="4615205" cy="1032453"/>
          </a:xfrm>
          <a:prstGeom prst="straightConnector1">
            <a:avLst/>
          </a:prstGeom>
          <a:ln w="15875">
            <a:solidFill>
              <a:srgbClr val="0FB3BD"/>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B294FA8-B9A4-45F0-ADB2-8B30277D2015}"/>
              </a:ext>
            </a:extLst>
          </p:cNvPr>
          <p:cNvSpPr/>
          <p:nvPr/>
        </p:nvSpPr>
        <p:spPr>
          <a:xfrm>
            <a:off x="9530402" y="691946"/>
            <a:ext cx="1768462" cy="646331"/>
          </a:xfrm>
          <a:prstGeom prst="rect">
            <a:avLst/>
          </a:prstGeom>
        </p:spPr>
        <p:txBody>
          <a:bodyPr wrap="square">
            <a:spAutoFit/>
          </a:bodyPr>
          <a:lstStyle/>
          <a:p>
            <a:pPr algn="ctr"/>
            <a:r>
              <a:rPr lang="en-NZ" dirty="0">
                <a:solidFill>
                  <a:srgbClr val="007E4F"/>
                </a:solidFill>
                <a:latin typeface="VerbCond Medium" panose="02000600030000020004" pitchFamily="50" charset="0"/>
              </a:rPr>
              <a:t>Customisable intro NC profile</a:t>
            </a:r>
          </a:p>
        </p:txBody>
      </p:sp>
      <p:sp>
        <p:nvSpPr>
          <p:cNvPr id="47" name="Oval 46">
            <a:extLst>
              <a:ext uri="{FF2B5EF4-FFF2-40B4-BE49-F238E27FC236}">
                <a16:creationId xmlns:a16="http://schemas.microsoft.com/office/drawing/2014/main" id="{DC4CF10D-140F-4FDE-BD74-3D2F0A4C1F61}"/>
              </a:ext>
            </a:extLst>
          </p:cNvPr>
          <p:cNvSpPr/>
          <p:nvPr/>
        </p:nvSpPr>
        <p:spPr>
          <a:xfrm>
            <a:off x="11298864" y="849030"/>
            <a:ext cx="304301" cy="332162"/>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672100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58577-B62B-435C-899D-4FC0521C74E3}"/>
              </a:ext>
            </a:extLst>
          </p:cNvPr>
          <p:cNvSpPr/>
          <p:nvPr/>
        </p:nvSpPr>
        <p:spPr>
          <a:xfrm>
            <a:off x="666941" y="577422"/>
            <a:ext cx="4755917" cy="369332"/>
          </a:xfrm>
          <a:prstGeom prst="rect">
            <a:avLst/>
          </a:prstGeom>
        </p:spPr>
        <p:txBody>
          <a:bodyPr wrap="none">
            <a:spAutoFit/>
          </a:bodyPr>
          <a:lstStyle/>
          <a:p>
            <a:r>
              <a:rPr lang="en-NZ" dirty="0">
                <a:solidFill>
                  <a:srgbClr val="007E4F"/>
                </a:solidFill>
                <a:latin typeface="VerbCond Medium" panose="02000600030000020004" pitchFamily="50" charset="0"/>
              </a:rPr>
              <a:t>Presenting and introducing CIGRE to people</a:t>
            </a:r>
          </a:p>
        </p:txBody>
      </p:sp>
      <p:pic>
        <p:nvPicPr>
          <p:cNvPr id="6" name="Picture 5">
            <a:extLst>
              <a:ext uri="{FF2B5EF4-FFF2-40B4-BE49-F238E27FC236}">
                <a16:creationId xmlns:a16="http://schemas.microsoft.com/office/drawing/2014/main" id="{1604374B-AA27-4B43-A916-9CBABC83323E}"/>
              </a:ext>
            </a:extLst>
          </p:cNvPr>
          <p:cNvPicPr>
            <a:picLocks noChangeAspect="1"/>
          </p:cNvPicPr>
          <p:nvPr/>
        </p:nvPicPr>
        <p:blipFill rotWithShape="1">
          <a:blip r:embed="rId4"/>
          <a:srcRect r="2264"/>
          <a:stretch/>
        </p:blipFill>
        <p:spPr>
          <a:xfrm>
            <a:off x="1041450" y="1017806"/>
            <a:ext cx="9791855" cy="4822388"/>
          </a:xfrm>
          <a:prstGeom prst="rect">
            <a:avLst/>
          </a:prstGeom>
        </p:spPr>
      </p:pic>
    </p:spTree>
    <p:extLst>
      <p:ext uri="{BB962C8B-B14F-4D97-AF65-F5344CB8AC3E}">
        <p14:creationId xmlns:p14="http://schemas.microsoft.com/office/powerpoint/2010/main" val="2073293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58577-B62B-435C-899D-4FC0521C74E3}"/>
              </a:ext>
            </a:extLst>
          </p:cNvPr>
          <p:cNvSpPr/>
          <p:nvPr/>
        </p:nvSpPr>
        <p:spPr>
          <a:xfrm>
            <a:off x="675909" y="1135475"/>
            <a:ext cx="4755917" cy="369332"/>
          </a:xfrm>
          <a:prstGeom prst="rect">
            <a:avLst/>
          </a:prstGeom>
        </p:spPr>
        <p:txBody>
          <a:bodyPr wrap="none">
            <a:spAutoFit/>
          </a:bodyPr>
          <a:lstStyle/>
          <a:p>
            <a:r>
              <a:rPr lang="en-NZ" dirty="0">
                <a:solidFill>
                  <a:srgbClr val="007E4F"/>
                </a:solidFill>
                <a:latin typeface="VerbCond Medium" panose="02000600030000020004" pitchFamily="50" charset="0"/>
              </a:rPr>
              <a:t>Presenting and introducing CIGRE to people</a:t>
            </a:r>
          </a:p>
        </p:txBody>
      </p:sp>
      <p:sp>
        <p:nvSpPr>
          <p:cNvPr id="5" name="TextBox 4">
            <a:extLst>
              <a:ext uri="{FF2B5EF4-FFF2-40B4-BE49-F238E27FC236}">
                <a16:creationId xmlns:a16="http://schemas.microsoft.com/office/drawing/2014/main" id="{9BDFA36E-C04D-433C-BDC8-89F7E5747743}"/>
              </a:ext>
            </a:extLst>
          </p:cNvPr>
          <p:cNvSpPr txBox="1"/>
          <p:nvPr/>
        </p:nvSpPr>
        <p:spPr>
          <a:xfrm>
            <a:off x="684684" y="1624255"/>
            <a:ext cx="3797676" cy="3385542"/>
          </a:xfrm>
          <a:prstGeom prst="rect">
            <a:avLst/>
          </a:prstGeom>
          <a:noFill/>
        </p:spPr>
        <p:txBody>
          <a:bodyPr wrap="square" rtlCol="0">
            <a:spAutoFit/>
          </a:bodyPr>
          <a:lstStyle/>
          <a:p>
            <a:pPr marL="285750" indent="-285750">
              <a:spcAft>
                <a:spcPts val="1800"/>
              </a:spcAft>
              <a:buClr>
                <a:srgbClr val="007E4F"/>
              </a:buClr>
              <a:buFont typeface="Arial" panose="020B0604020202020204" pitchFamily="34" charset="0"/>
              <a:buChar char="•"/>
            </a:pPr>
            <a:r>
              <a:rPr lang="en-NZ" sz="1700" dirty="0">
                <a:solidFill>
                  <a:schemeClr val="bg1">
                    <a:lumMod val="50000"/>
                  </a:schemeClr>
                </a:solidFill>
                <a:latin typeface="Arial" panose="020B0604020202020204" pitchFamily="34" charset="0"/>
                <a:cs typeface="Arial" panose="020B0604020202020204" pitchFamily="34" charset="0"/>
              </a:rPr>
              <a:t>Standard PowerPoint presentation on CIGRE available</a:t>
            </a:r>
          </a:p>
          <a:p>
            <a:pPr marL="285750" indent="-285750">
              <a:spcAft>
                <a:spcPts val="1800"/>
              </a:spcAft>
              <a:buClr>
                <a:srgbClr val="007E4F"/>
              </a:buClr>
              <a:buFont typeface="Arial" panose="020B0604020202020204" pitchFamily="34" charset="0"/>
              <a:buChar char="•"/>
            </a:pPr>
            <a:r>
              <a:rPr lang="en-NZ" sz="1700" dirty="0">
                <a:solidFill>
                  <a:schemeClr val="bg1">
                    <a:lumMod val="50000"/>
                  </a:schemeClr>
                </a:solidFill>
                <a:latin typeface="Arial" panose="020B0604020202020204" pitchFamily="34" charset="0"/>
                <a:cs typeface="Arial" panose="020B0604020202020204" pitchFamily="34" charset="0"/>
              </a:rPr>
              <a:t>Also a donut version for insertion in wider presentations</a:t>
            </a:r>
          </a:p>
          <a:p>
            <a:pPr marL="285750" indent="-285750">
              <a:spcAft>
                <a:spcPts val="1800"/>
              </a:spcAft>
              <a:buClr>
                <a:srgbClr val="007E4F"/>
              </a:buClr>
              <a:buFont typeface="Arial" panose="020B0604020202020204" pitchFamily="34" charset="0"/>
              <a:buChar char="•"/>
            </a:pPr>
            <a:r>
              <a:rPr lang="en-NZ" sz="1700" dirty="0">
                <a:solidFill>
                  <a:schemeClr val="bg1">
                    <a:lumMod val="50000"/>
                  </a:schemeClr>
                </a:solidFill>
                <a:latin typeface="Arial" panose="020B0604020202020204" pitchFamily="34" charset="0"/>
                <a:cs typeface="Arial" panose="020B0604020202020204" pitchFamily="34" charset="0"/>
              </a:rPr>
              <a:t>Free to translate these slides and apply your own logos</a:t>
            </a:r>
          </a:p>
          <a:p>
            <a:pPr marL="285750" indent="-285750">
              <a:spcAft>
                <a:spcPts val="1800"/>
              </a:spcAft>
              <a:buClr>
                <a:srgbClr val="007E4F"/>
              </a:buClr>
              <a:buFont typeface="Arial" panose="020B0604020202020204" pitchFamily="34" charset="0"/>
              <a:buChar char="•"/>
            </a:pPr>
            <a:r>
              <a:rPr lang="en-NZ" sz="1700" dirty="0">
                <a:solidFill>
                  <a:schemeClr val="bg1">
                    <a:lumMod val="50000"/>
                  </a:schemeClr>
                </a:solidFill>
                <a:latin typeface="Arial" panose="020B0604020202020204" pitchFamily="34" charset="0"/>
                <a:cs typeface="Arial" panose="020B0604020202020204" pitchFamily="34" charset="0"/>
              </a:rPr>
              <a:t>Online mobile and tablet version as well </a:t>
            </a:r>
            <a:r>
              <a:rPr lang="en-NZ" sz="1600" dirty="0">
                <a:solidFill>
                  <a:srgbClr val="007E4F"/>
                </a:solidFill>
                <a:latin typeface="Arial" panose="020B0604020202020204" pitchFamily="34" charset="0"/>
                <a:cs typeface="Arial" panose="020B0604020202020204" pitchFamily="34" charset="0"/>
              </a:rPr>
              <a:t>intropresenter.cigre.org</a:t>
            </a:r>
            <a:endParaRPr lang="en-NZ" sz="1600" dirty="0">
              <a:solidFill>
                <a:srgbClr val="007E4F"/>
              </a:solidFill>
            </a:endParaRPr>
          </a:p>
          <a:p>
            <a:pPr marL="285750" indent="-285750">
              <a:spcAft>
                <a:spcPts val="1800"/>
              </a:spcAft>
              <a:buClr>
                <a:srgbClr val="007E4F"/>
              </a:buClr>
              <a:buFont typeface="Arial" panose="020B0604020202020204" pitchFamily="34" charset="0"/>
              <a:buChar char="•"/>
            </a:pPr>
            <a:endParaRPr lang="en-NZ" sz="1700" dirty="0">
              <a:solidFill>
                <a:schemeClr val="bg1">
                  <a:lumMod val="50000"/>
                </a:schemeClr>
              </a:solidFill>
              <a:latin typeface="Arial" panose="020B0604020202020204" pitchFamily="34" charset="0"/>
              <a:cs typeface="Arial" panose="020B0604020202020204" pitchFamily="34" charset="0"/>
            </a:endParaRPr>
          </a:p>
        </p:txBody>
      </p:sp>
      <p:sp>
        <p:nvSpPr>
          <p:cNvPr id="8" name="Oval 7">
            <a:extLst>
              <a:ext uri="{FF2B5EF4-FFF2-40B4-BE49-F238E27FC236}">
                <a16:creationId xmlns:a16="http://schemas.microsoft.com/office/drawing/2014/main" id="{789B5571-D652-4BB7-A564-DF32BE368F40}"/>
              </a:ext>
            </a:extLst>
          </p:cNvPr>
          <p:cNvSpPr/>
          <p:nvPr/>
        </p:nvSpPr>
        <p:spPr>
          <a:xfrm>
            <a:off x="5387213" y="1095324"/>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9" name="Oval 8">
            <a:extLst>
              <a:ext uri="{FF2B5EF4-FFF2-40B4-BE49-F238E27FC236}">
                <a16:creationId xmlns:a16="http://schemas.microsoft.com/office/drawing/2014/main" id="{12DB0D38-88AD-4ED0-BA30-74D1D024DD72}"/>
              </a:ext>
            </a:extLst>
          </p:cNvPr>
          <p:cNvSpPr/>
          <p:nvPr/>
        </p:nvSpPr>
        <p:spPr>
          <a:xfrm>
            <a:off x="5828787" y="1095324"/>
            <a:ext cx="359923" cy="361851"/>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pic>
        <p:nvPicPr>
          <p:cNvPr id="6" name="Picture 5">
            <a:extLst>
              <a:ext uri="{FF2B5EF4-FFF2-40B4-BE49-F238E27FC236}">
                <a16:creationId xmlns:a16="http://schemas.microsoft.com/office/drawing/2014/main" id="{1604374B-AA27-4B43-A916-9CBABC83323E}"/>
              </a:ext>
            </a:extLst>
          </p:cNvPr>
          <p:cNvPicPr>
            <a:picLocks noChangeAspect="1"/>
          </p:cNvPicPr>
          <p:nvPr/>
        </p:nvPicPr>
        <p:blipFill rotWithShape="1">
          <a:blip r:embed="rId4"/>
          <a:srcRect r="2264"/>
          <a:stretch/>
        </p:blipFill>
        <p:spPr>
          <a:xfrm>
            <a:off x="4428280" y="1710813"/>
            <a:ext cx="7291363" cy="3590921"/>
          </a:xfrm>
          <a:prstGeom prst="rect">
            <a:avLst/>
          </a:prstGeom>
        </p:spPr>
      </p:pic>
    </p:spTree>
    <p:extLst>
      <p:ext uri="{BB962C8B-B14F-4D97-AF65-F5344CB8AC3E}">
        <p14:creationId xmlns:p14="http://schemas.microsoft.com/office/powerpoint/2010/main" val="321382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8628E0-9489-4AEE-BEE0-74E12CE8893D}"/>
              </a:ext>
            </a:extLst>
          </p:cNvPr>
          <p:cNvSpPr txBox="1"/>
          <p:nvPr/>
        </p:nvSpPr>
        <p:spPr>
          <a:xfrm>
            <a:off x="817786" y="2980466"/>
            <a:ext cx="9362210" cy="646331"/>
          </a:xfrm>
          <a:prstGeom prst="rect">
            <a:avLst/>
          </a:prstGeom>
          <a:noFill/>
        </p:spPr>
        <p:txBody>
          <a:bodyPr wrap="square" rtlCol="0">
            <a:spAutoFit/>
          </a:bodyPr>
          <a:lstStyle/>
          <a:p>
            <a:pPr marL="285750" indent="-285750">
              <a:buFont typeface="Arial" panose="020B0604020202020204" pitchFamily="34" charset="0"/>
              <a:buChar char="•"/>
            </a:pPr>
            <a:endParaRPr lang="en-NZ" dirty="0"/>
          </a:p>
          <a:p>
            <a:endParaRPr lang="en-NZ" dirty="0"/>
          </a:p>
        </p:txBody>
      </p:sp>
      <p:sp>
        <p:nvSpPr>
          <p:cNvPr id="3" name="Rectangle 2">
            <a:extLst>
              <a:ext uri="{FF2B5EF4-FFF2-40B4-BE49-F238E27FC236}">
                <a16:creationId xmlns:a16="http://schemas.microsoft.com/office/drawing/2014/main" id="{83ADD95F-3454-4228-A533-DBBC5779AB50}"/>
              </a:ext>
            </a:extLst>
          </p:cNvPr>
          <p:cNvSpPr/>
          <p:nvPr/>
        </p:nvSpPr>
        <p:spPr>
          <a:xfrm>
            <a:off x="949855" y="2153309"/>
            <a:ext cx="7736946" cy="3046988"/>
          </a:xfrm>
          <a:prstGeom prst="rect">
            <a:avLst/>
          </a:prstGeom>
        </p:spPr>
        <p:txBody>
          <a:bodyPr wrap="square">
            <a:spAutoFit/>
          </a:bodyPr>
          <a:lstStyle/>
          <a:p>
            <a:pPr marL="342900" indent="-342900">
              <a:spcAft>
                <a:spcPts val="1800"/>
              </a:spcAft>
              <a:buClr>
                <a:srgbClr val="007E4F"/>
              </a:buClr>
              <a:buSzPct val="110000"/>
              <a:buFont typeface="Arial" panose="020B0604020202020204" pitchFamily="34" charset="0"/>
              <a:buChar char="•"/>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A range of brand and communications materials</a:t>
            </a:r>
          </a:p>
          <a:p>
            <a:pPr marL="342900" indent="-342900">
              <a:spcAft>
                <a:spcPts val="1800"/>
              </a:spcAft>
              <a:buClr>
                <a:srgbClr val="007E4F"/>
              </a:buClr>
              <a:buSzPct val="110000"/>
              <a:buFont typeface="Arial" panose="020B0604020202020204" pitchFamily="34" charset="0"/>
              <a:buChar char="•"/>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Materials are a combination of ready to use and items you will need to support locally</a:t>
            </a:r>
          </a:p>
          <a:p>
            <a:pPr marL="342900" indent="-342900">
              <a:spcAft>
                <a:spcPts val="1800"/>
              </a:spcAft>
              <a:buClr>
                <a:srgbClr val="007E4F"/>
              </a:buClr>
              <a:buSzPct val="110000"/>
              <a:buFont typeface="Arial" panose="020B0604020202020204" pitchFamily="34" charset="0"/>
              <a:buChar char="•"/>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In the 1hr today we want to introduce this material</a:t>
            </a:r>
          </a:p>
          <a:p>
            <a:pPr marL="342900" indent="-342900">
              <a:spcAft>
                <a:spcPts val="1800"/>
              </a:spcAft>
              <a:buClr>
                <a:srgbClr val="007E4F"/>
              </a:buClr>
              <a:buSzPct val="110000"/>
              <a:buFont typeface="Arial" panose="020B0604020202020204" pitchFamily="34" charset="0"/>
              <a:buChar char="•"/>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Friday and open forum </a:t>
            </a:r>
          </a:p>
          <a:p>
            <a:pPr marL="342900" indent="-342900">
              <a:spcAft>
                <a:spcPts val="1800"/>
              </a:spcAft>
              <a:buClr>
                <a:srgbClr val="007E4F"/>
              </a:buClr>
              <a:buSzPct val="110000"/>
              <a:buFont typeface="Arial" panose="020B0604020202020204" pitchFamily="34" charset="0"/>
              <a:buChar char="•"/>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Invest some time after the Session</a:t>
            </a:r>
          </a:p>
        </p:txBody>
      </p:sp>
      <p:sp>
        <p:nvSpPr>
          <p:cNvPr id="4" name="Rectangle 3">
            <a:extLst>
              <a:ext uri="{FF2B5EF4-FFF2-40B4-BE49-F238E27FC236}">
                <a16:creationId xmlns:a16="http://schemas.microsoft.com/office/drawing/2014/main" id="{64F3C601-F889-4A13-AA2F-13CB6EB2072B}"/>
              </a:ext>
            </a:extLst>
          </p:cNvPr>
          <p:cNvSpPr/>
          <p:nvPr/>
        </p:nvSpPr>
        <p:spPr>
          <a:xfrm>
            <a:off x="949855" y="1406403"/>
            <a:ext cx="6410640" cy="523220"/>
          </a:xfrm>
          <a:prstGeom prst="rect">
            <a:avLst/>
          </a:prstGeom>
        </p:spPr>
        <p:txBody>
          <a:bodyPr wrap="square">
            <a:spAutoFit/>
          </a:bodyPr>
          <a:lstStyle/>
          <a:p>
            <a:r>
              <a:rPr lang="en-NZ" sz="2800" dirty="0">
                <a:solidFill>
                  <a:srgbClr val="007E4F"/>
                </a:solidFill>
                <a:latin typeface="VerbCond Medium" panose="02000600030000020004" pitchFamily="50" charset="0"/>
              </a:rPr>
              <a:t>Brand and communications resources</a:t>
            </a:r>
            <a:endParaRPr lang="en-NZ" sz="2800" dirty="0"/>
          </a:p>
        </p:txBody>
      </p:sp>
      <p:pic>
        <p:nvPicPr>
          <p:cNvPr id="5" name="Picture 4">
            <a:extLst>
              <a:ext uri="{FF2B5EF4-FFF2-40B4-BE49-F238E27FC236}">
                <a16:creationId xmlns:a16="http://schemas.microsoft.com/office/drawing/2014/main" id="{462FA3AD-1DD3-4192-9163-417CF3476015}"/>
              </a:ext>
            </a:extLst>
          </p:cNvPr>
          <p:cNvPicPr>
            <a:picLocks noChangeAspect="1"/>
          </p:cNvPicPr>
          <p:nvPr/>
        </p:nvPicPr>
        <p:blipFill>
          <a:blip r:embed="rId4"/>
          <a:stretch>
            <a:fillRect/>
          </a:stretch>
        </p:blipFill>
        <p:spPr>
          <a:xfrm>
            <a:off x="9812167" y="5472854"/>
            <a:ext cx="1961343" cy="934161"/>
          </a:xfrm>
          <a:prstGeom prst="rect">
            <a:avLst/>
          </a:prstGeom>
        </p:spPr>
      </p:pic>
    </p:spTree>
    <p:extLst>
      <p:ext uri="{BB962C8B-B14F-4D97-AF65-F5344CB8AC3E}">
        <p14:creationId xmlns:p14="http://schemas.microsoft.com/office/powerpoint/2010/main" val="3639356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B456F9-A688-438F-BAB5-33B66C425F68}"/>
              </a:ext>
            </a:extLst>
          </p:cNvPr>
          <p:cNvPicPr>
            <a:picLocks noChangeAspect="1"/>
          </p:cNvPicPr>
          <p:nvPr/>
        </p:nvPicPr>
        <p:blipFill>
          <a:blip r:embed="rId4"/>
          <a:stretch>
            <a:fillRect/>
          </a:stretch>
        </p:blipFill>
        <p:spPr>
          <a:xfrm>
            <a:off x="3221513" y="1344210"/>
            <a:ext cx="2962646" cy="1666488"/>
          </a:xfrm>
          <a:prstGeom prst="rect">
            <a:avLst/>
          </a:prstGeom>
        </p:spPr>
      </p:pic>
      <p:pic>
        <p:nvPicPr>
          <p:cNvPr id="6" name="Picture 5">
            <a:extLst>
              <a:ext uri="{FF2B5EF4-FFF2-40B4-BE49-F238E27FC236}">
                <a16:creationId xmlns:a16="http://schemas.microsoft.com/office/drawing/2014/main" id="{716A2075-BDE9-44BD-9DD7-BFD5AD13BEFC}"/>
              </a:ext>
            </a:extLst>
          </p:cNvPr>
          <p:cNvPicPr>
            <a:picLocks noChangeAspect="1"/>
          </p:cNvPicPr>
          <p:nvPr/>
        </p:nvPicPr>
        <p:blipFill>
          <a:blip r:embed="rId5"/>
          <a:stretch>
            <a:fillRect/>
          </a:stretch>
        </p:blipFill>
        <p:spPr>
          <a:xfrm>
            <a:off x="4587950" y="2125796"/>
            <a:ext cx="455132" cy="455132"/>
          </a:xfrm>
          <a:prstGeom prst="rect">
            <a:avLst/>
          </a:prstGeom>
        </p:spPr>
      </p:pic>
      <p:sp>
        <p:nvSpPr>
          <p:cNvPr id="4" name="Rectangle 3">
            <a:extLst>
              <a:ext uri="{FF2B5EF4-FFF2-40B4-BE49-F238E27FC236}">
                <a16:creationId xmlns:a16="http://schemas.microsoft.com/office/drawing/2014/main" id="{E7858577-B62B-435C-899D-4FC0521C74E3}"/>
              </a:ext>
            </a:extLst>
          </p:cNvPr>
          <p:cNvSpPr/>
          <p:nvPr/>
        </p:nvSpPr>
        <p:spPr>
          <a:xfrm>
            <a:off x="2065904" y="632261"/>
            <a:ext cx="8189165" cy="369332"/>
          </a:xfrm>
          <a:prstGeom prst="rect">
            <a:avLst/>
          </a:prstGeom>
        </p:spPr>
        <p:txBody>
          <a:bodyPr wrap="none">
            <a:spAutoFit/>
          </a:bodyPr>
          <a:lstStyle/>
          <a:p>
            <a:r>
              <a:rPr lang="en-NZ" dirty="0">
                <a:solidFill>
                  <a:srgbClr val="007E4F"/>
                </a:solidFill>
                <a:latin typeface="VerbCond Medium" panose="02000600030000020004" pitchFamily="50" charset="0"/>
              </a:rPr>
              <a:t>Tell the global story of CIGRE with the welcome videos partner global profiles</a:t>
            </a:r>
          </a:p>
        </p:txBody>
      </p:sp>
      <p:pic>
        <p:nvPicPr>
          <p:cNvPr id="15" name="Picture 14">
            <a:extLst>
              <a:ext uri="{FF2B5EF4-FFF2-40B4-BE49-F238E27FC236}">
                <a16:creationId xmlns:a16="http://schemas.microsoft.com/office/drawing/2014/main" id="{E1ACF941-E505-45B6-9B3C-1BF44BB7BB0A}"/>
              </a:ext>
            </a:extLst>
          </p:cNvPr>
          <p:cNvPicPr>
            <a:picLocks noChangeAspect="1"/>
          </p:cNvPicPr>
          <p:nvPr/>
        </p:nvPicPr>
        <p:blipFill>
          <a:blip r:embed="rId6"/>
          <a:stretch>
            <a:fillRect/>
          </a:stretch>
        </p:blipFill>
        <p:spPr>
          <a:xfrm>
            <a:off x="1628100" y="2107688"/>
            <a:ext cx="3596260" cy="4308748"/>
          </a:xfrm>
          <a:prstGeom prst="rect">
            <a:avLst/>
          </a:prstGeom>
        </p:spPr>
      </p:pic>
      <p:pic>
        <p:nvPicPr>
          <p:cNvPr id="17" name="Picture 16">
            <a:extLst>
              <a:ext uri="{FF2B5EF4-FFF2-40B4-BE49-F238E27FC236}">
                <a16:creationId xmlns:a16="http://schemas.microsoft.com/office/drawing/2014/main" id="{C55D231F-3840-4207-87AA-094230297DBB}"/>
              </a:ext>
            </a:extLst>
          </p:cNvPr>
          <p:cNvPicPr>
            <a:picLocks noChangeAspect="1"/>
          </p:cNvPicPr>
          <p:nvPr/>
        </p:nvPicPr>
        <p:blipFill>
          <a:blip r:embed="rId7"/>
          <a:stretch>
            <a:fillRect/>
          </a:stretch>
        </p:blipFill>
        <p:spPr>
          <a:xfrm>
            <a:off x="4517460" y="2214194"/>
            <a:ext cx="5585765" cy="4308748"/>
          </a:xfrm>
          <a:prstGeom prst="rect">
            <a:avLst/>
          </a:prstGeom>
        </p:spPr>
      </p:pic>
    </p:spTree>
    <p:extLst>
      <p:ext uri="{BB962C8B-B14F-4D97-AF65-F5344CB8AC3E}">
        <p14:creationId xmlns:p14="http://schemas.microsoft.com/office/powerpoint/2010/main" val="39921611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58577-B62B-435C-899D-4FC0521C74E3}"/>
              </a:ext>
            </a:extLst>
          </p:cNvPr>
          <p:cNvSpPr/>
          <p:nvPr/>
        </p:nvSpPr>
        <p:spPr>
          <a:xfrm>
            <a:off x="705255" y="669741"/>
            <a:ext cx="6241965" cy="400110"/>
          </a:xfrm>
          <a:prstGeom prst="rect">
            <a:avLst/>
          </a:prstGeom>
        </p:spPr>
        <p:txBody>
          <a:bodyPr wrap="none">
            <a:spAutoFit/>
          </a:bodyPr>
          <a:lstStyle/>
          <a:p>
            <a:r>
              <a:rPr lang="en-NZ" sz="2000" dirty="0">
                <a:solidFill>
                  <a:srgbClr val="007E4F"/>
                </a:solidFill>
                <a:latin typeface="VerbCond Medium" panose="02000600030000020004" pitchFamily="50" charset="0"/>
              </a:rPr>
              <a:t>Tell the global story of CIGRE with the global profiles</a:t>
            </a:r>
          </a:p>
        </p:txBody>
      </p:sp>
      <p:sp>
        <p:nvSpPr>
          <p:cNvPr id="8" name="Oval 7">
            <a:extLst>
              <a:ext uri="{FF2B5EF4-FFF2-40B4-BE49-F238E27FC236}">
                <a16:creationId xmlns:a16="http://schemas.microsoft.com/office/drawing/2014/main" id="{789B5571-D652-4BB7-A564-DF32BE368F40}"/>
              </a:ext>
            </a:extLst>
          </p:cNvPr>
          <p:cNvSpPr/>
          <p:nvPr/>
        </p:nvSpPr>
        <p:spPr>
          <a:xfrm>
            <a:off x="6947220" y="684703"/>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9" name="Oval 8">
            <a:extLst>
              <a:ext uri="{FF2B5EF4-FFF2-40B4-BE49-F238E27FC236}">
                <a16:creationId xmlns:a16="http://schemas.microsoft.com/office/drawing/2014/main" id="{12DB0D38-88AD-4ED0-BA30-74D1D024DD72}"/>
              </a:ext>
            </a:extLst>
          </p:cNvPr>
          <p:cNvSpPr/>
          <p:nvPr/>
        </p:nvSpPr>
        <p:spPr>
          <a:xfrm>
            <a:off x="7388794" y="684703"/>
            <a:ext cx="359923" cy="361851"/>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13" name="TextBox 12">
            <a:extLst>
              <a:ext uri="{FF2B5EF4-FFF2-40B4-BE49-F238E27FC236}">
                <a16:creationId xmlns:a16="http://schemas.microsoft.com/office/drawing/2014/main" id="{FD2CCA01-E98A-40C3-A387-B6E412AB2B32}"/>
              </a:ext>
            </a:extLst>
          </p:cNvPr>
          <p:cNvSpPr txBox="1"/>
          <p:nvPr/>
        </p:nvSpPr>
        <p:spPr>
          <a:xfrm>
            <a:off x="734805" y="1278472"/>
            <a:ext cx="6212415" cy="3970318"/>
          </a:xfrm>
          <a:prstGeom prst="rect">
            <a:avLst/>
          </a:prstGeom>
          <a:noFill/>
        </p:spPr>
        <p:txBody>
          <a:bodyPr wrap="square" rtlCol="0">
            <a:spAutoFit/>
          </a:bodyPr>
          <a:lstStyle/>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Tells the story of the world of CIGRE</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Print and digital available of abridged version </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Long profile digital only</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if you want to translate digital versions editable with acrobat pro </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No need to add your own logo to the covers</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Perhaps change logo on join page</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Also update links to videos and info leaflets if you are embedding them on your own websites</a:t>
            </a:r>
          </a:p>
        </p:txBody>
      </p:sp>
      <p:pic>
        <p:nvPicPr>
          <p:cNvPr id="18" name="Picture 17">
            <a:extLst>
              <a:ext uri="{FF2B5EF4-FFF2-40B4-BE49-F238E27FC236}">
                <a16:creationId xmlns:a16="http://schemas.microsoft.com/office/drawing/2014/main" id="{EEF44161-6B94-4495-80B0-44FA447D4B3D}"/>
              </a:ext>
            </a:extLst>
          </p:cNvPr>
          <p:cNvPicPr>
            <a:picLocks noChangeAspect="1"/>
          </p:cNvPicPr>
          <p:nvPr/>
        </p:nvPicPr>
        <p:blipFill>
          <a:blip r:embed="rId4"/>
          <a:stretch>
            <a:fillRect/>
          </a:stretch>
        </p:blipFill>
        <p:spPr>
          <a:xfrm>
            <a:off x="7258505" y="2295525"/>
            <a:ext cx="1693189" cy="968106"/>
          </a:xfrm>
          <a:prstGeom prst="rect">
            <a:avLst/>
          </a:prstGeom>
        </p:spPr>
      </p:pic>
      <p:pic>
        <p:nvPicPr>
          <p:cNvPr id="19" name="Picture 18">
            <a:extLst>
              <a:ext uri="{FF2B5EF4-FFF2-40B4-BE49-F238E27FC236}">
                <a16:creationId xmlns:a16="http://schemas.microsoft.com/office/drawing/2014/main" id="{B39CE600-A937-4096-8AF0-1BC98BAAF4E4}"/>
              </a:ext>
            </a:extLst>
          </p:cNvPr>
          <p:cNvPicPr>
            <a:picLocks noChangeAspect="1"/>
          </p:cNvPicPr>
          <p:nvPr/>
        </p:nvPicPr>
        <p:blipFill>
          <a:blip r:embed="rId5"/>
          <a:stretch>
            <a:fillRect/>
          </a:stretch>
        </p:blipFill>
        <p:spPr>
          <a:xfrm>
            <a:off x="8347540" y="886735"/>
            <a:ext cx="2451377" cy="2937041"/>
          </a:xfrm>
          <a:prstGeom prst="rect">
            <a:avLst/>
          </a:prstGeom>
        </p:spPr>
      </p:pic>
      <p:pic>
        <p:nvPicPr>
          <p:cNvPr id="20" name="Picture 19">
            <a:extLst>
              <a:ext uri="{FF2B5EF4-FFF2-40B4-BE49-F238E27FC236}">
                <a16:creationId xmlns:a16="http://schemas.microsoft.com/office/drawing/2014/main" id="{49F90AA1-4104-40DB-B043-9F54DADFB348}"/>
              </a:ext>
            </a:extLst>
          </p:cNvPr>
          <p:cNvPicPr>
            <a:picLocks noChangeAspect="1"/>
          </p:cNvPicPr>
          <p:nvPr/>
        </p:nvPicPr>
        <p:blipFill>
          <a:blip r:embed="rId6"/>
          <a:stretch>
            <a:fillRect/>
          </a:stretch>
        </p:blipFill>
        <p:spPr>
          <a:xfrm>
            <a:off x="6675541" y="3423331"/>
            <a:ext cx="3560148" cy="2746228"/>
          </a:xfrm>
          <a:prstGeom prst="rect">
            <a:avLst/>
          </a:prstGeom>
        </p:spPr>
      </p:pic>
    </p:spTree>
    <p:extLst>
      <p:ext uri="{BB962C8B-B14F-4D97-AF65-F5344CB8AC3E}">
        <p14:creationId xmlns:p14="http://schemas.microsoft.com/office/powerpoint/2010/main" val="38502105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51A6A7-2CAC-467A-BED2-41F7163CB49C}"/>
              </a:ext>
            </a:extLst>
          </p:cNvPr>
          <p:cNvPicPr>
            <a:picLocks noChangeAspect="1"/>
          </p:cNvPicPr>
          <p:nvPr/>
        </p:nvPicPr>
        <p:blipFill>
          <a:blip r:embed="rId4"/>
          <a:stretch>
            <a:fillRect/>
          </a:stretch>
        </p:blipFill>
        <p:spPr>
          <a:xfrm>
            <a:off x="716854" y="2409755"/>
            <a:ext cx="3623979" cy="2038489"/>
          </a:xfrm>
          <a:prstGeom prst="rect">
            <a:avLst/>
          </a:prstGeom>
        </p:spPr>
      </p:pic>
      <p:sp>
        <p:nvSpPr>
          <p:cNvPr id="4" name="Rectangle 3">
            <a:extLst>
              <a:ext uri="{FF2B5EF4-FFF2-40B4-BE49-F238E27FC236}">
                <a16:creationId xmlns:a16="http://schemas.microsoft.com/office/drawing/2014/main" id="{E7858577-B62B-435C-899D-4FC0521C74E3}"/>
              </a:ext>
            </a:extLst>
          </p:cNvPr>
          <p:cNvSpPr/>
          <p:nvPr/>
        </p:nvSpPr>
        <p:spPr>
          <a:xfrm>
            <a:off x="657861" y="706691"/>
            <a:ext cx="10413261" cy="400110"/>
          </a:xfrm>
          <a:prstGeom prst="rect">
            <a:avLst/>
          </a:prstGeom>
        </p:spPr>
        <p:txBody>
          <a:bodyPr wrap="square">
            <a:spAutoFit/>
          </a:bodyPr>
          <a:lstStyle/>
          <a:p>
            <a:r>
              <a:rPr lang="en-NZ" sz="2000" dirty="0">
                <a:solidFill>
                  <a:srgbClr val="007E4F"/>
                </a:solidFill>
                <a:latin typeface="VerbCond Medium" panose="02000600030000020004" pitchFamily="50" charset="0"/>
              </a:rPr>
              <a:t>For a harder edge to promote the value of membership use these tools</a:t>
            </a:r>
          </a:p>
        </p:txBody>
      </p:sp>
      <p:sp>
        <p:nvSpPr>
          <p:cNvPr id="5" name="TextBox 4">
            <a:extLst>
              <a:ext uri="{FF2B5EF4-FFF2-40B4-BE49-F238E27FC236}">
                <a16:creationId xmlns:a16="http://schemas.microsoft.com/office/drawing/2014/main" id="{9BDFA36E-C04D-433C-BDC8-89F7E5747743}"/>
              </a:ext>
            </a:extLst>
          </p:cNvPr>
          <p:cNvSpPr txBox="1"/>
          <p:nvPr/>
        </p:nvSpPr>
        <p:spPr>
          <a:xfrm>
            <a:off x="7750466" y="1951671"/>
            <a:ext cx="3531570" cy="2954655"/>
          </a:xfrm>
          <a:prstGeom prst="rect">
            <a:avLst/>
          </a:prstGeom>
          <a:noFill/>
        </p:spPr>
        <p:txBody>
          <a:bodyPr wrap="square" rtlCol="0">
            <a:spAutoFit/>
          </a:bodyPr>
          <a:lstStyle/>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Promote the nine key benefits of CIGRE</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Digital pdf versions available can be translated</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And have local logo applied</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Video sequence</a:t>
            </a:r>
          </a:p>
          <a:p>
            <a:pPr marL="285750" indent="-285750">
              <a:buClr>
                <a:srgbClr val="007E4F"/>
              </a:buClr>
              <a:buFont typeface="Arial" panose="020B0604020202020204" pitchFamily="34" charset="0"/>
              <a:buChar char="•"/>
            </a:pPr>
            <a:endParaRPr lang="en-NZ" dirty="0">
              <a:solidFill>
                <a:schemeClr val="bg1">
                  <a:lumMod val="50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AD9E32EB-6045-46E0-8E0F-25B994E5D5DC}"/>
              </a:ext>
            </a:extLst>
          </p:cNvPr>
          <p:cNvPicPr>
            <a:picLocks noChangeAspect="1"/>
          </p:cNvPicPr>
          <p:nvPr/>
        </p:nvPicPr>
        <p:blipFill>
          <a:blip r:embed="rId5"/>
          <a:stretch>
            <a:fillRect/>
          </a:stretch>
        </p:blipFill>
        <p:spPr>
          <a:xfrm>
            <a:off x="2310334" y="3428999"/>
            <a:ext cx="541021" cy="541021"/>
          </a:xfrm>
          <a:prstGeom prst="rect">
            <a:avLst/>
          </a:prstGeom>
        </p:spPr>
      </p:pic>
      <p:pic>
        <p:nvPicPr>
          <p:cNvPr id="51" name="Picture 50">
            <a:extLst>
              <a:ext uri="{FF2B5EF4-FFF2-40B4-BE49-F238E27FC236}">
                <a16:creationId xmlns:a16="http://schemas.microsoft.com/office/drawing/2014/main" id="{C6CCDC9A-3C3F-476B-A187-AB34B9DB131F}"/>
              </a:ext>
            </a:extLst>
          </p:cNvPr>
          <p:cNvPicPr>
            <a:picLocks noChangeAspect="1"/>
          </p:cNvPicPr>
          <p:nvPr/>
        </p:nvPicPr>
        <p:blipFill>
          <a:blip r:embed="rId6"/>
          <a:stretch>
            <a:fillRect/>
          </a:stretch>
        </p:blipFill>
        <p:spPr>
          <a:xfrm>
            <a:off x="2490529" y="1101212"/>
            <a:ext cx="5318929" cy="5318929"/>
          </a:xfrm>
          <a:prstGeom prst="rect">
            <a:avLst/>
          </a:prstGeom>
        </p:spPr>
      </p:pic>
      <p:sp>
        <p:nvSpPr>
          <p:cNvPr id="9" name="Oval 8">
            <a:extLst>
              <a:ext uri="{FF2B5EF4-FFF2-40B4-BE49-F238E27FC236}">
                <a16:creationId xmlns:a16="http://schemas.microsoft.com/office/drawing/2014/main" id="{C2C5BE29-4712-4D6D-AA4E-D3E0E89C0D71}"/>
              </a:ext>
            </a:extLst>
          </p:cNvPr>
          <p:cNvSpPr/>
          <p:nvPr/>
        </p:nvSpPr>
        <p:spPr>
          <a:xfrm>
            <a:off x="10310291" y="3970020"/>
            <a:ext cx="359923" cy="361851"/>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
        <p:nvSpPr>
          <p:cNvPr id="10" name="Oval 9">
            <a:extLst>
              <a:ext uri="{FF2B5EF4-FFF2-40B4-BE49-F238E27FC236}">
                <a16:creationId xmlns:a16="http://schemas.microsoft.com/office/drawing/2014/main" id="{22E2E182-82B8-4AF1-B80D-7F4D2086C817}"/>
              </a:ext>
            </a:extLst>
          </p:cNvPr>
          <p:cNvSpPr/>
          <p:nvPr/>
        </p:nvSpPr>
        <p:spPr>
          <a:xfrm>
            <a:off x="8980874" y="706691"/>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11" name="Oval 10">
            <a:extLst>
              <a:ext uri="{FF2B5EF4-FFF2-40B4-BE49-F238E27FC236}">
                <a16:creationId xmlns:a16="http://schemas.microsoft.com/office/drawing/2014/main" id="{205D2D30-BB2A-4E6B-89BD-1BBBEF298296}"/>
              </a:ext>
            </a:extLst>
          </p:cNvPr>
          <p:cNvSpPr/>
          <p:nvPr/>
        </p:nvSpPr>
        <p:spPr>
          <a:xfrm>
            <a:off x="9422448" y="706691"/>
            <a:ext cx="359923" cy="361851"/>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12" name="Oval 11">
            <a:extLst>
              <a:ext uri="{FF2B5EF4-FFF2-40B4-BE49-F238E27FC236}">
                <a16:creationId xmlns:a16="http://schemas.microsoft.com/office/drawing/2014/main" id="{39DA9E84-73B3-4223-960A-B625D08186D3}"/>
              </a:ext>
            </a:extLst>
          </p:cNvPr>
          <p:cNvSpPr/>
          <p:nvPr/>
        </p:nvSpPr>
        <p:spPr>
          <a:xfrm>
            <a:off x="9866699" y="3975747"/>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226538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82A42-032A-4AEE-8682-7425961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523" y="4398674"/>
            <a:ext cx="3641595" cy="1734442"/>
          </a:xfrm>
          <a:prstGeom prst="rect">
            <a:avLst/>
          </a:prstGeom>
        </p:spPr>
      </p:pic>
      <p:sp>
        <p:nvSpPr>
          <p:cNvPr id="5" name="Rectangle 4">
            <a:extLst>
              <a:ext uri="{FF2B5EF4-FFF2-40B4-BE49-F238E27FC236}">
                <a16:creationId xmlns:a16="http://schemas.microsoft.com/office/drawing/2014/main" id="{DF0FC413-B702-47EC-877E-12AB6654DE59}"/>
              </a:ext>
            </a:extLst>
          </p:cNvPr>
          <p:cNvSpPr/>
          <p:nvPr/>
        </p:nvSpPr>
        <p:spPr>
          <a:xfrm>
            <a:off x="2362832" y="2352754"/>
            <a:ext cx="8296203" cy="646331"/>
          </a:xfrm>
          <a:prstGeom prst="rect">
            <a:avLst/>
          </a:prstGeom>
        </p:spPr>
        <p:txBody>
          <a:bodyPr wrap="square">
            <a:spAutoFit/>
          </a:bodyPr>
          <a:lstStyle/>
          <a:p>
            <a:pPr algn="ctr">
              <a:buClr>
                <a:srgbClr val="007E4F"/>
              </a:buClr>
              <a:buSzPct val="110000"/>
            </a:pPr>
            <a:r>
              <a:rPr lang="en-NZ" sz="3600" b="1" dirty="0">
                <a:solidFill>
                  <a:schemeClr val="bg1"/>
                </a:solidFill>
                <a:latin typeface="VerbCond Extrabold" panose="02000900030000020004" pitchFamily="50" charset="0"/>
                <a:cs typeface="Arial" panose="020B0604020202020204" pitchFamily="34" charset="0"/>
              </a:rPr>
              <a:t>Going deeper into the world of CIGRE</a:t>
            </a:r>
            <a:endParaRPr lang="en-NZ" sz="4800" dirty="0">
              <a:solidFill>
                <a:schemeClr val="bg1"/>
              </a:solidFill>
              <a:latin typeface="VerbCond Extrabold" panose="02000900030000020004" pitchFamily="50" charset="0"/>
              <a:cs typeface="Arial" panose="020B0604020202020204" pitchFamily="34" charset="0"/>
            </a:endParaRPr>
          </a:p>
        </p:txBody>
      </p:sp>
    </p:spTree>
    <p:extLst>
      <p:ext uri="{BB962C8B-B14F-4D97-AF65-F5344CB8AC3E}">
        <p14:creationId xmlns:p14="http://schemas.microsoft.com/office/powerpoint/2010/main" val="11046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58577-B62B-435C-899D-4FC0521C74E3}"/>
              </a:ext>
            </a:extLst>
          </p:cNvPr>
          <p:cNvSpPr/>
          <p:nvPr/>
        </p:nvSpPr>
        <p:spPr>
          <a:xfrm>
            <a:off x="3754490" y="566494"/>
            <a:ext cx="5308827" cy="646331"/>
          </a:xfrm>
          <a:prstGeom prst="rect">
            <a:avLst/>
          </a:prstGeom>
        </p:spPr>
        <p:txBody>
          <a:bodyPr wrap="square">
            <a:spAutoFit/>
          </a:bodyPr>
          <a:lstStyle/>
          <a:p>
            <a:pPr algn="ctr"/>
            <a:r>
              <a:rPr lang="en-NZ" dirty="0">
                <a:solidFill>
                  <a:srgbClr val="007E4F"/>
                </a:solidFill>
                <a:latin typeface="VerbCond Medium" panose="02000600030000020004" pitchFamily="50" charset="0"/>
              </a:rPr>
              <a:t>CIGRE’s full global profile is meant for someone aware of CIGRE and interested in deeper content</a:t>
            </a:r>
          </a:p>
        </p:txBody>
      </p:sp>
      <p:pic>
        <p:nvPicPr>
          <p:cNvPr id="6" name="Picture 5">
            <a:extLst>
              <a:ext uri="{FF2B5EF4-FFF2-40B4-BE49-F238E27FC236}">
                <a16:creationId xmlns:a16="http://schemas.microsoft.com/office/drawing/2014/main" id="{E26C32D1-C980-44C4-9676-BEA7AEB9D311}"/>
              </a:ext>
            </a:extLst>
          </p:cNvPr>
          <p:cNvPicPr>
            <a:picLocks noChangeAspect="1"/>
          </p:cNvPicPr>
          <p:nvPr/>
        </p:nvPicPr>
        <p:blipFill>
          <a:blip r:embed="rId4"/>
          <a:stretch>
            <a:fillRect/>
          </a:stretch>
        </p:blipFill>
        <p:spPr>
          <a:xfrm>
            <a:off x="2882874" y="1249046"/>
            <a:ext cx="6908834" cy="5329337"/>
          </a:xfrm>
          <a:prstGeom prst="rect">
            <a:avLst/>
          </a:prstGeom>
        </p:spPr>
      </p:pic>
    </p:spTree>
    <p:extLst>
      <p:ext uri="{BB962C8B-B14F-4D97-AF65-F5344CB8AC3E}">
        <p14:creationId xmlns:p14="http://schemas.microsoft.com/office/powerpoint/2010/main" val="3652007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858577-B62B-435C-899D-4FC0521C74E3}"/>
              </a:ext>
            </a:extLst>
          </p:cNvPr>
          <p:cNvSpPr/>
          <p:nvPr/>
        </p:nvSpPr>
        <p:spPr>
          <a:xfrm>
            <a:off x="3789645" y="647294"/>
            <a:ext cx="4612710" cy="707886"/>
          </a:xfrm>
          <a:prstGeom prst="rect">
            <a:avLst/>
          </a:prstGeom>
        </p:spPr>
        <p:txBody>
          <a:bodyPr wrap="square">
            <a:spAutoFit/>
          </a:bodyPr>
          <a:lstStyle/>
          <a:p>
            <a:pPr algn="ctr"/>
            <a:r>
              <a:rPr lang="en-NZ" sz="2000" dirty="0">
                <a:solidFill>
                  <a:srgbClr val="007E4F"/>
                </a:solidFill>
                <a:latin typeface="VerbCond Medium" panose="02000600030000020004" pitchFamily="50" charset="0"/>
              </a:rPr>
              <a:t>Profile is supported by a short video introducing each of the key areas</a:t>
            </a:r>
          </a:p>
        </p:txBody>
      </p:sp>
      <p:pic>
        <p:nvPicPr>
          <p:cNvPr id="3" name="Picture 2">
            <a:extLst>
              <a:ext uri="{FF2B5EF4-FFF2-40B4-BE49-F238E27FC236}">
                <a16:creationId xmlns:a16="http://schemas.microsoft.com/office/drawing/2014/main" id="{E894E9B5-2ED6-44B4-B978-5630276B5903}"/>
              </a:ext>
            </a:extLst>
          </p:cNvPr>
          <p:cNvPicPr>
            <a:picLocks noChangeAspect="1"/>
          </p:cNvPicPr>
          <p:nvPr/>
        </p:nvPicPr>
        <p:blipFill>
          <a:blip r:embed="rId4"/>
          <a:stretch>
            <a:fillRect/>
          </a:stretch>
        </p:blipFill>
        <p:spPr>
          <a:xfrm>
            <a:off x="2225913" y="1647601"/>
            <a:ext cx="3657600" cy="2057400"/>
          </a:xfrm>
          <a:prstGeom prst="rect">
            <a:avLst/>
          </a:prstGeom>
        </p:spPr>
      </p:pic>
      <p:pic>
        <p:nvPicPr>
          <p:cNvPr id="7" name="Picture 6">
            <a:extLst>
              <a:ext uri="{FF2B5EF4-FFF2-40B4-BE49-F238E27FC236}">
                <a16:creationId xmlns:a16="http://schemas.microsoft.com/office/drawing/2014/main" id="{9C37EACA-C88E-4EEF-B2B2-A99F73A3663C}"/>
              </a:ext>
            </a:extLst>
          </p:cNvPr>
          <p:cNvPicPr>
            <a:picLocks noChangeAspect="1"/>
          </p:cNvPicPr>
          <p:nvPr/>
        </p:nvPicPr>
        <p:blipFill>
          <a:blip r:embed="rId5"/>
          <a:stretch>
            <a:fillRect/>
          </a:stretch>
        </p:blipFill>
        <p:spPr>
          <a:xfrm>
            <a:off x="6113930" y="3997422"/>
            <a:ext cx="3657600" cy="2057400"/>
          </a:xfrm>
          <a:prstGeom prst="rect">
            <a:avLst/>
          </a:prstGeom>
        </p:spPr>
      </p:pic>
      <p:pic>
        <p:nvPicPr>
          <p:cNvPr id="10" name="Picture 9">
            <a:extLst>
              <a:ext uri="{FF2B5EF4-FFF2-40B4-BE49-F238E27FC236}">
                <a16:creationId xmlns:a16="http://schemas.microsoft.com/office/drawing/2014/main" id="{03473539-A709-47AF-9E73-C61D022D5B99}"/>
              </a:ext>
            </a:extLst>
          </p:cNvPr>
          <p:cNvPicPr>
            <a:picLocks noChangeAspect="1"/>
          </p:cNvPicPr>
          <p:nvPr/>
        </p:nvPicPr>
        <p:blipFill>
          <a:blip r:embed="rId6"/>
          <a:stretch>
            <a:fillRect/>
          </a:stretch>
        </p:blipFill>
        <p:spPr>
          <a:xfrm>
            <a:off x="2225913" y="3997422"/>
            <a:ext cx="3657600" cy="2057400"/>
          </a:xfrm>
          <a:prstGeom prst="rect">
            <a:avLst/>
          </a:prstGeom>
        </p:spPr>
      </p:pic>
      <p:pic>
        <p:nvPicPr>
          <p:cNvPr id="13" name="Picture 12">
            <a:extLst>
              <a:ext uri="{FF2B5EF4-FFF2-40B4-BE49-F238E27FC236}">
                <a16:creationId xmlns:a16="http://schemas.microsoft.com/office/drawing/2014/main" id="{6BA5A868-1223-4DFB-8000-4CE79696BE34}"/>
              </a:ext>
            </a:extLst>
          </p:cNvPr>
          <p:cNvPicPr>
            <a:picLocks noChangeAspect="1"/>
          </p:cNvPicPr>
          <p:nvPr/>
        </p:nvPicPr>
        <p:blipFill>
          <a:blip r:embed="rId7"/>
          <a:stretch>
            <a:fillRect/>
          </a:stretch>
        </p:blipFill>
        <p:spPr>
          <a:xfrm>
            <a:off x="6104965" y="1647601"/>
            <a:ext cx="3657600" cy="2057400"/>
          </a:xfrm>
          <a:prstGeom prst="rect">
            <a:avLst/>
          </a:prstGeom>
        </p:spPr>
      </p:pic>
      <p:pic>
        <p:nvPicPr>
          <p:cNvPr id="11" name="Picture 10">
            <a:extLst>
              <a:ext uri="{FF2B5EF4-FFF2-40B4-BE49-F238E27FC236}">
                <a16:creationId xmlns:a16="http://schemas.microsoft.com/office/drawing/2014/main" id="{C5945BB5-8B16-49BA-8559-694959A58F24}"/>
              </a:ext>
            </a:extLst>
          </p:cNvPr>
          <p:cNvPicPr>
            <a:picLocks noChangeAspect="1"/>
          </p:cNvPicPr>
          <p:nvPr/>
        </p:nvPicPr>
        <p:blipFill>
          <a:blip r:embed="rId8"/>
          <a:stretch>
            <a:fillRect/>
          </a:stretch>
        </p:blipFill>
        <p:spPr>
          <a:xfrm>
            <a:off x="3713937" y="4858610"/>
            <a:ext cx="608274" cy="606565"/>
          </a:xfrm>
          <a:prstGeom prst="rect">
            <a:avLst/>
          </a:prstGeom>
        </p:spPr>
      </p:pic>
      <p:pic>
        <p:nvPicPr>
          <p:cNvPr id="14" name="Picture 13">
            <a:extLst>
              <a:ext uri="{FF2B5EF4-FFF2-40B4-BE49-F238E27FC236}">
                <a16:creationId xmlns:a16="http://schemas.microsoft.com/office/drawing/2014/main" id="{532ACF48-AB14-4F3B-9C56-17484DB63CBC}"/>
              </a:ext>
            </a:extLst>
          </p:cNvPr>
          <p:cNvPicPr>
            <a:picLocks noChangeAspect="1"/>
          </p:cNvPicPr>
          <p:nvPr/>
        </p:nvPicPr>
        <p:blipFill>
          <a:blip r:embed="rId9"/>
          <a:stretch>
            <a:fillRect/>
          </a:stretch>
        </p:blipFill>
        <p:spPr>
          <a:xfrm>
            <a:off x="3713937" y="2569246"/>
            <a:ext cx="606565" cy="606565"/>
          </a:xfrm>
          <a:prstGeom prst="rect">
            <a:avLst/>
          </a:prstGeom>
        </p:spPr>
      </p:pic>
      <p:pic>
        <p:nvPicPr>
          <p:cNvPr id="17" name="Picture 16">
            <a:extLst>
              <a:ext uri="{FF2B5EF4-FFF2-40B4-BE49-F238E27FC236}">
                <a16:creationId xmlns:a16="http://schemas.microsoft.com/office/drawing/2014/main" id="{E155D0B2-4449-40FE-9DE3-1BDB69C7744F}"/>
              </a:ext>
            </a:extLst>
          </p:cNvPr>
          <p:cNvPicPr>
            <a:picLocks noChangeAspect="1"/>
          </p:cNvPicPr>
          <p:nvPr/>
        </p:nvPicPr>
        <p:blipFill>
          <a:blip r:embed="rId10"/>
          <a:stretch>
            <a:fillRect/>
          </a:stretch>
        </p:blipFill>
        <p:spPr>
          <a:xfrm>
            <a:off x="7723013" y="4858610"/>
            <a:ext cx="606565" cy="606565"/>
          </a:xfrm>
          <a:prstGeom prst="rect">
            <a:avLst/>
          </a:prstGeom>
        </p:spPr>
      </p:pic>
      <p:pic>
        <p:nvPicPr>
          <p:cNvPr id="19" name="Picture 18">
            <a:extLst>
              <a:ext uri="{FF2B5EF4-FFF2-40B4-BE49-F238E27FC236}">
                <a16:creationId xmlns:a16="http://schemas.microsoft.com/office/drawing/2014/main" id="{B8E87FF4-5316-4CE1-93A4-32611269A5C1}"/>
              </a:ext>
            </a:extLst>
          </p:cNvPr>
          <p:cNvPicPr>
            <a:picLocks noChangeAspect="1"/>
          </p:cNvPicPr>
          <p:nvPr/>
        </p:nvPicPr>
        <p:blipFill>
          <a:blip r:embed="rId11"/>
          <a:stretch>
            <a:fillRect/>
          </a:stretch>
        </p:blipFill>
        <p:spPr>
          <a:xfrm>
            <a:off x="7723013" y="2569246"/>
            <a:ext cx="608274" cy="606565"/>
          </a:xfrm>
          <a:prstGeom prst="rect">
            <a:avLst/>
          </a:prstGeom>
        </p:spPr>
      </p:pic>
    </p:spTree>
    <p:extLst>
      <p:ext uri="{BB962C8B-B14F-4D97-AF65-F5344CB8AC3E}">
        <p14:creationId xmlns:p14="http://schemas.microsoft.com/office/powerpoint/2010/main" val="3886737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094F2FA-3D29-4DA1-942A-2980F05812D0}"/>
              </a:ext>
            </a:extLst>
          </p:cNvPr>
          <p:cNvSpPr txBox="1"/>
          <p:nvPr/>
        </p:nvSpPr>
        <p:spPr>
          <a:xfrm>
            <a:off x="617719" y="1629762"/>
            <a:ext cx="5620465" cy="3693319"/>
          </a:xfrm>
          <a:prstGeom prst="rect">
            <a:avLst/>
          </a:prstGeom>
          <a:noFill/>
        </p:spPr>
        <p:txBody>
          <a:bodyPr wrap="square" rtlCol="0">
            <a:spAutoFit/>
          </a:bodyPr>
          <a:lstStyle/>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All videos are available as mp4 </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And are on our YouTube channels so you can fairly easily embed them in your websites</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Already embedded on the NC website template </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Also on </a:t>
            </a:r>
            <a:r>
              <a:rPr lang="en-NZ" dirty="0">
                <a:solidFill>
                  <a:srgbClr val="007E4F"/>
                </a:solidFill>
                <a:latin typeface="Arial" panose="020B0604020202020204" pitchFamily="34" charset="0"/>
                <a:cs typeface="Arial" panose="020B0604020202020204" pitchFamily="34" charset="0"/>
              </a:rPr>
              <a:t>cigre.org</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Customisation is possible but it is NC cost</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YouTube subtitles functionality</a:t>
            </a:r>
          </a:p>
          <a:p>
            <a:pPr marL="285750" indent="-285750">
              <a:spcAft>
                <a:spcPts val="1800"/>
              </a:spcAft>
              <a:buClr>
                <a:srgbClr val="007E4F"/>
              </a:buClr>
              <a:buFont typeface="Arial" panose="020B0604020202020204" pitchFamily="34" charset="0"/>
              <a:buChar char="•"/>
            </a:pPr>
            <a:r>
              <a:rPr lang="en-NZ" dirty="0">
                <a:solidFill>
                  <a:schemeClr val="bg1">
                    <a:lumMod val="50000"/>
                  </a:schemeClr>
                </a:solidFill>
                <a:latin typeface="Arial" panose="020B0604020202020204" pitchFamily="34" charset="0"/>
                <a:cs typeface="Arial" panose="020B0604020202020204" pitchFamily="34" charset="0"/>
              </a:rPr>
              <a:t>A full translation of wording starts from NZ$2000</a:t>
            </a:r>
          </a:p>
        </p:txBody>
      </p:sp>
      <p:grpSp>
        <p:nvGrpSpPr>
          <p:cNvPr id="2" name="Group 1">
            <a:extLst>
              <a:ext uri="{FF2B5EF4-FFF2-40B4-BE49-F238E27FC236}">
                <a16:creationId xmlns:a16="http://schemas.microsoft.com/office/drawing/2014/main" id="{51632147-E71B-4082-927A-92F2301910B7}"/>
              </a:ext>
            </a:extLst>
          </p:cNvPr>
          <p:cNvGrpSpPr/>
          <p:nvPr/>
        </p:nvGrpSpPr>
        <p:grpSpPr>
          <a:xfrm>
            <a:off x="6381135" y="1613646"/>
            <a:ext cx="4681311" cy="2801038"/>
            <a:chOff x="2225913" y="1362466"/>
            <a:chExt cx="7545617" cy="4407221"/>
          </a:xfrm>
        </p:grpSpPr>
        <p:pic>
          <p:nvPicPr>
            <p:cNvPr id="8" name="Picture 7">
              <a:extLst>
                <a:ext uri="{FF2B5EF4-FFF2-40B4-BE49-F238E27FC236}">
                  <a16:creationId xmlns:a16="http://schemas.microsoft.com/office/drawing/2014/main" id="{77B474DF-4063-4F7E-88C1-D5397C073F87}"/>
                </a:ext>
              </a:extLst>
            </p:cNvPr>
            <p:cNvPicPr>
              <a:picLocks noChangeAspect="1"/>
            </p:cNvPicPr>
            <p:nvPr/>
          </p:nvPicPr>
          <p:blipFill>
            <a:blip r:embed="rId4"/>
            <a:stretch>
              <a:fillRect/>
            </a:stretch>
          </p:blipFill>
          <p:spPr>
            <a:xfrm>
              <a:off x="2225913" y="1362466"/>
              <a:ext cx="3657600" cy="2057400"/>
            </a:xfrm>
            <a:prstGeom prst="rect">
              <a:avLst/>
            </a:prstGeom>
          </p:spPr>
        </p:pic>
        <p:pic>
          <p:nvPicPr>
            <p:cNvPr id="9" name="Picture 8">
              <a:extLst>
                <a:ext uri="{FF2B5EF4-FFF2-40B4-BE49-F238E27FC236}">
                  <a16:creationId xmlns:a16="http://schemas.microsoft.com/office/drawing/2014/main" id="{DB394354-066E-466F-9722-C8B260B15D56}"/>
                </a:ext>
              </a:extLst>
            </p:cNvPr>
            <p:cNvPicPr>
              <a:picLocks noChangeAspect="1"/>
            </p:cNvPicPr>
            <p:nvPr/>
          </p:nvPicPr>
          <p:blipFill>
            <a:blip r:embed="rId5"/>
            <a:stretch>
              <a:fillRect/>
            </a:stretch>
          </p:blipFill>
          <p:spPr>
            <a:xfrm>
              <a:off x="6113930" y="3712287"/>
              <a:ext cx="3657600" cy="2057400"/>
            </a:xfrm>
            <a:prstGeom prst="rect">
              <a:avLst/>
            </a:prstGeom>
          </p:spPr>
        </p:pic>
        <p:pic>
          <p:nvPicPr>
            <p:cNvPr id="11" name="Picture 10">
              <a:extLst>
                <a:ext uri="{FF2B5EF4-FFF2-40B4-BE49-F238E27FC236}">
                  <a16:creationId xmlns:a16="http://schemas.microsoft.com/office/drawing/2014/main" id="{9EAB4ED1-6A89-4999-8ACF-AA3999054070}"/>
                </a:ext>
              </a:extLst>
            </p:cNvPr>
            <p:cNvPicPr>
              <a:picLocks noChangeAspect="1"/>
            </p:cNvPicPr>
            <p:nvPr/>
          </p:nvPicPr>
          <p:blipFill>
            <a:blip r:embed="rId6"/>
            <a:stretch>
              <a:fillRect/>
            </a:stretch>
          </p:blipFill>
          <p:spPr>
            <a:xfrm>
              <a:off x="2225913" y="3712287"/>
              <a:ext cx="3657600" cy="2057400"/>
            </a:xfrm>
            <a:prstGeom prst="rect">
              <a:avLst/>
            </a:prstGeom>
          </p:spPr>
        </p:pic>
        <p:pic>
          <p:nvPicPr>
            <p:cNvPr id="12" name="Picture 11">
              <a:extLst>
                <a:ext uri="{FF2B5EF4-FFF2-40B4-BE49-F238E27FC236}">
                  <a16:creationId xmlns:a16="http://schemas.microsoft.com/office/drawing/2014/main" id="{9B7FB4DB-F8A6-4472-A963-B8B514A4FD39}"/>
                </a:ext>
              </a:extLst>
            </p:cNvPr>
            <p:cNvPicPr>
              <a:picLocks noChangeAspect="1"/>
            </p:cNvPicPr>
            <p:nvPr/>
          </p:nvPicPr>
          <p:blipFill>
            <a:blip r:embed="rId7"/>
            <a:stretch>
              <a:fillRect/>
            </a:stretch>
          </p:blipFill>
          <p:spPr>
            <a:xfrm>
              <a:off x="6104965" y="1362466"/>
              <a:ext cx="3657600" cy="2057400"/>
            </a:xfrm>
            <a:prstGeom prst="rect">
              <a:avLst/>
            </a:prstGeom>
          </p:spPr>
        </p:pic>
        <p:pic>
          <p:nvPicPr>
            <p:cNvPr id="14" name="Picture 13">
              <a:extLst>
                <a:ext uri="{FF2B5EF4-FFF2-40B4-BE49-F238E27FC236}">
                  <a16:creationId xmlns:a16="http://schemas.microsoft.com/office/drawing/2014/main" id="{55262E27-35EB-444B-99CD-9AC42D3BC259}"/>
                </a:ext>
              </a:extLst>
            </p:cNvPr>
            <p:cNvPicPr>
              <a:picLocks noChangeAspect="1"/>
            </p:cNvPicPr>
            <p:nvPr/>
          </p:nvPicPr>
          <p:blipFill>
            <a:blip r:embed="rId8"/>
            <a:stretch>
              <a:fillRect/>
            </a:stretch>
          </p:blipFill>
          <p:spPr>
            <a:xfrm>
              <a:off x="3713938" y="4573475"/>
              <a:ext cx="608274" cy="606565"/>
            </a:xfrm>
            <a:prstGeom prst="rect">
              <a:avLst/>
            </a:prstGeom>
          </p:spPr>
        </p:pic>
        <p:pic>
          <p:nvPicPr>
            <p:cNvPr id="15" name="Picture 14">
              <a:extLst>
                <a:ext uri="{FF2B5EF4-FFF2-40B4-BE49-F238E27FC236}">
                  <a16:creationId xmlns:a16="http://schemas.microsoft.com/office/drawing/2014/main" id="{28BF3EED-344A-400A-AD87-B5BF97D9469B}"/>
                </a:ext>
              </a:extLst>
            </p:cNvPr>
            <p:cNvPicPr>
              <a:picLocks noChangeAspect="1"/>
            </p:cNvPicPr>
            <p:nvPr/>
          </p:nvPicPr>
          <p:blipFill>
            <a:blip r:embed="rId9"/>
            <a:stretch>
              <a:fillRect/>
            </a:stretch>
          </p:blipFill>
          <p:spPr>
            <a:xfrm>
              <a:off x="3713938" y="2284111"/>
              <a:ext cx="606565" cy="606565"/>
            </a:xfrm>
            <a:prstGeom prst="rect">
              <a:avLst/>
            </a:prstGeom>
          </p:spPr>
        </p:pic>
        <p:pic>
          <p:nvPicPr>
            <p:cNvPr id="17" name="Picture 16">
              <a:extLst>
                <a:ext uri="{FF2B5EF4-FFF2-40B4-BE49-F238E27FC236}">
                  <a16:creationId xmlns:a16="http://schemas.microsoft.com/office/drawing/2014/main" id="{CDC6C42D-6144-469C-9E58-AC358055D20C}"/>
                </a:ext>
              </a:extLst>
            </p:cNvPr>
            <p:cNvPicPr>
              <a:picLocks noChangeAspect="1"/>
            </p:cNvPicPr>
            <p:nvPr/>
          </p:nvPicPr>
          <p:blipFill>
            <a:blip r:embed="rId10"/>
            <a:stretch>
              <a:fillRect/>
            </a:stretch>
          </p:blipFill>
          <p:spPr>
            <a:xfrm>
              <a:off x="7723013" y="4573475"/>
              <a:ext cx="606565" cy="606565"/>
            </a:xfrm>
            <a:prstGeom prst="rect">
              <a:avLst/>
            </a:prstGeom>
          </p:spPr>
        </p:pic>
        <p:pic>
          <p:nvPicPr>
            <p:cNvPr id="18" name="Picture 17">
              <a:extLst>
                <a:ext uri="{FF2B5EF4-FFF2-40B4-BE49-F238E27FC236}">
                  <a16:creationId xmlns:a16="http://schemas.microsoft.com/office/drawing/2014/main" id="{5B976769-F8C1-46E2-AEE3-62E324622DB4}"/>
                </a:ext>
              </a:extLst>
            </p:cNvPr>
            <p:cNvPicPr>
              <a:picLocks noChangeAspect="1"/>
            </p:cNvPicPr>
            <p:nvPr/>
          </p:nvPicPr>
          <p:blipFill>
            <a:blip r:embed="rId11"/>
            <a:stretch>
              <a:fillRect/>
            </a:stretch>
          </p:blipFill>
          <p:spPr>
            <a:xfrm>
              <a:off x="7723013" y="2284111"/>
              <a:ext cx="608274" cy="606565"/>
            </a:xfrm>
            <a:prstGeom prst="rect">
              <a:avLst/>
            </a:prstGeom>
          </p:spPr>
        </p:pic>
      </p:grpSp>
      <p:sp>
        <p:nvSpPr>
          <p:cNvPr id="19" name="Rectangle 18">
            <a:extLst>
              <a:ext uri="{FF2B5EF4-FFF2-40B4-BE49-F238E27FC236}">
                <a16:creationId xmlns:a16="http://schemas.microsoft.com/office/drawing/2014/main" id="{A81B7968-0AD6-4695-B632-AE6BB1D177D0}"/>
              </a:ext>
            </a:extLst>
          </p:cNvPr>
          <p:cNvSpPr/>
          <p:nvPr/>
        </p:nvSpPr>
        <p:spPr>
          <a:xfrm>
            <a:off x="147483" y="1039552"/>
            <a:ext cx="4612710" cy="400110"/>
          </a:xfrm>
          <a:prstGeom prst="rect">
            <a:avLst/>
          </a:prstGeom>
        </p:spPr>
        <p:txBody>
          <a:bodyPr wrap="square">
            <a:spAutoFit/>
          </a:bodyPr>
          <a:lstStyle/>
          <a:p>
            <a:pPr algn="ctr"/>
            <a:r>
              <a:rPr lang="en-NZ" sz="2000" dirty="0">
                <a:solidFill>
                  <a:srgbClr val="007E4F"/>
                </a:solidFill>
                <a:latin typeface="VerbCond Medium" panose="02000600030000020004" pitchFamily="50" charset="0"/>
              </a:rPr>
              <a:t>Video / Multimedia sequences</a:t>
            </a:r>
          </a:p>
        </p:txBody>
      </p:sp>
      <p:sp>
        <p:nvSpPr>
          <p:cNvPr id="13" name="Oval 12">
            <a:extLst>
              <a:ext uri="{FF2B5EF4-FFF2-40B4-BE49-F238E27FC236}">
                <a16:creationId xmlns:a16="http://schemas.microsoft.com/office/drawing/2014/main" id="{8CBA376B-4F75-48F5-BD6F-CF517DA18E97}"/>
              </a:ext>
            </a:extLst>
          </p:cNvPr>
          <p:cNvSpPr/>
          <p:nvPr/>
        </p:nvSpPr>
        <p:spPr>
          <a:xfrm>
            <a:off x="4709591" y="1033825"/>
            <a:ext cx="359923" cy="361851"/>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
        <p:nvSpPr>
          <p:cNvPr id="20" name="Oval 19">
            <a:extLst>
              <a:ext uri="{FF2B5EF4-FFF2-40B4-BE49-F238E27FC236}">
                <a16:creationId xmlns:a16="http://schemas.microsoft.com/office/drawing/2014/main" id="{1ADE5FEB-4795-4604-B793-BEEAEDFACAB8}"/>
              </a:ext>
            </a:extLst>
          </p:cNvPr>
          <p:cNvSpPr/>
          <p:nvPr/>
        </p:nvSpPr>
        <p:spPr>
          <a:xfrm>
            <a:off x="4265999" y="1039552"/>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3809721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400B7-32A1-409A-94DC-5DB099CD6945}"/>
              </a:ext>
            </a:extLst>
          </p:cNvPr>
          <p:cNvSpPr/>
          <p:nvPr/>
        </p:nvSpPr>
        <p:spPr>
          <a:xfrm>
            <a:off x="938367" y="689180"/>
            <a:ext cx="2631320" cy="3016210"/>
          </a:xfrm>
          <a:prstGeom prst="rect">
            <a:avLst/>
          </a:prstGeom>
        </p:spPr>
        <p:txBody>
          <a:bodyPr wrap="square">
            <a:spAutoFit/>
          </a:bodyPr>
          <a:lstStyle/>
          <a:p>
            <a:pPr>
              <a:spcAft>
                <a:spcPts val="1800"/>
              </a:spcAft>
            </a:pPr>
            <a:r>
              <a:rPr lang="en-NZ" sz="2000" dirty="0">
                <a:solidFill>
                  <a:srgbClr val="007E4F"/>
                </a:solidFill>
                <a:latin typeface="VerbCond Medium" panose="02000600030000020004" pitchFamily="50" charset="0"/>
              </a:rPr>
              <a:t>Each video has a partner brochure</a:t>
            </a:r>
          </a:p>
          <a:p>
            <a:pPr>
              <a:spcAft>
                <a:spcPts val="1800"/>
              </a:spcAft>
            </a:pPr>
            <a:r>
              <a:rPr lang="en-NZ" sz="2000" dirty="0">
                <a:solidFill>
                  <a:schemeClr val="bg1">
                    <a:lumMod val="50000"/>
                  </a:schemeClr>
                </a:solidFill>
                <a:latin typeface="Arial" panose="020B0604020202020204" pitchFamily="34" charset="0"/>
                <a:cs typeface="Arial" panose="020B0604020202020204" pitchFamily="34" charset="0"/>
              </a:rPr>
              <a:t>These can all be translated and edited to apply you logo and links if you wish</a:t>
            </a:r>
          </a:p>
          <a:p>
            <a:endParaRPr lang="en-NZ" sz="2000" dirty="0">
              <a:solidFill>
                <a:schemeClr val="bg1">
                  <a:lumMod val="50000"/>
                </a:schemeClr>
              </a:solidFill>
              <a:latin typeface="VerbCond Medium" panose="02000600030000020004" pitchFamily="50" charset="0"/>
            </a:endParaRPr>
          </a:p>
          <a:p>
            <a:endParaRPr lang="en-NZ" sz="2000" dirty="0">
              <a:solidFill>
                <a:schemeClr val="bg1">
                  <a:lumMod val="50000"/>
                </a:schemeClr>
              </a:solidFill>
              <a:latin typeface="VerbCond Medium" panose="02000600030000020004" pitchFamily="50" charset="0"/>
            </a:endParaRPr>
          </a:p>
        </p:txBody>
      </p:sp>
      <p:pic>
        <p:nvPicPr>
          <p:cNvPr id="3" name="Picture 2">
            <a:extLst>
              <a:ext uri="{FF2B5EF4-FFF2-40B4-BE49-F238E27FC236}">
                <a16:creationId xmlns:a16="http://schemas.microsoft.com/office/drawing/2014/main" id="{6C049B6A-80BB-4922-9BBB-2AAAC32A1423}"/>
              </a:ext>
            </a:extLst>
          </p:cNvPr>
          <p:cNvPicPr>
            <a:picLocks noChangeAspect="1"/>
          </p:cNvPicPr>
          <p:nvPr/>
        </p:nvPicPr>
        <p:blipFill>
          <a:blip r:embed="rId4"/>
          <a:stretch>
            <a:fillRect/>
          </a:stretch>
        </p:blipFill>
        <p:spPr>
          <a:xfrm>
            <a:off x="2865185" y="437140"/>
            <a:ext cx="8218983" cy="5783442"/>
          </a:xfrm>
          <a:prstGeom prst="rect">
            <a:avLst/>
          </a:prstGeom>
        </p:spPr>
      </p:pic>
      <p:sp>
        <p:nvSpPr>
          <p:cNvPr id="4" name="Oval 3">
            <a:extLst>
              <a:ext uri="{FF2B5EF4-FFF2-40B4-BE49-F238E27FC236}">
                <a16:creationId xmlns:a16="http://schemas.microsoft.com/office/drawing/2014/main" id="{B9689EC6-7E77-4AC5-8B64-4F1107D1E192}"/>
              </a:ext>
            </a:extLst>
          </p:cNvPr>
          <p:cNvSpPr/>
          <p:nvPr/>
        </p:nvSpPr>
        <p:spPr>
          <a:xfrm>
            <a:off x="1041439" y="2898289"/>
            <a:ext cx="359923" cy="361851"/>
          </a:xfrm>
          <a:prstGeom prst="ellipse">
            <a:avLst/>
          </a:prstGeom>
          <a:solidFill>
            <a:srgbClr val="007E4F"/>
          </a:solidFill>
          <a:ln>
            <a:solidFill>
              <a:srgbClr val="007E4F"/>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5" name="Oval 4">
            <a:extLst>
              <a:ext uri="{FF2B5EF4-FFF2-40B4-BE49-F238E27FC236}">
                <a16:creationId xmlns:a16="http://schemas.microsoft.com/office/drawing/2014/main" id="{221B2EEB-5A5C-40CD-80DD-B1D7E62E805F}"/>
              </a:ext>
            </a:extLst>
          </p:cNvPr>
          <p:cNvSpPr/>
          <p:nvPr/>
        </p:nvSpPr>
        <p:spPr>
          <a:xfrm>
            <a:off x="1483013" y="2898289"/>
            <a:ext cx="359923" cy="361851"/>
          </a:xfrm>
          <a:prstGeom prst="ellipse">
            <a:avLst/>
          </a:prstGeom>
          <a:solidFill>
            <a:srgbClr val="41AD49"/>
          </a:solidFill>
          <a:ln>
            <a:solidFill>
              <a:srgbClr val="41AD49"/>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3639946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82A42-032A-4AEE-8682-7425961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7473" y="2713704"/>
            <a:ext cx="5279213" cy="2514418"/>
          </a:xfrm>
          <a:prstGeom prst="rect">
            <a:avLst/>
          </a:prstGeom>
        </p:spPr>
      </p:pic>
      <p:sp>
        <p:nvSpPr>
          <p:cNvPr id="5" name="Rectangle 4">
            <a:extLst>
              <a:ext uri="{FF2B5EF4-FFF2-40B4-BE49-F238E27FC236}">
                <a16:creationId xmlns:a16="http://schemas.microsoft.com/office/drawing/2014/main" id="{DF0FC413-B702-47EC-877E-12AB6654DE59}"/>
              </a:ext>
            </a:extLst>
          </p:cNvPr>
          <p:cNvSpPr/>
          <p:nvPr/>
        </p:nvSpPr>
        <p:spPr>
          <a:xfrm>
            <a:off x="3912093" y="1300282"/>
            <a:ext cx="5052612" cy="1200329"/>
          </a:xfrm>
          <a:prstGeom prst="rect">
            <a:avLst/>
          </a:prstGeom>
        </p:spPr>
        <p:txBody>
          <a:bodyPr wrap="square">
            <a:spAutoFit/>
          </a:bodyPr>
          <a:lstStyle/>
          <a:p>
            <a:pPr algn="ctr">
              <a:buClr>
                <a:srgbClr val="007E4F"/>
              </a:buClr>
              <a:buSzPct val="110000"/>
            </a:pPr>
            <a:r>
              <a:rPr lang="en-NZ" sz="3600" b="1" dirty="0">
                <a:solidFill>
                  <a:schemeClr val="bg1"/>
                </a:solidFill>
                <a:latin typeface="VerbCond Extrabold" panose="02000900030000020004" pitchFamily="50" charset="0"/>
                <a:cs typeface="Arial" panose="020B0604020202020204" pitchFamily="34" charset="0"/>
              </a:rPr>
              <a:t>Supporting branded resources</a:t>
            </a:r>
            <a:endParaRPr lang="en-NZ" sz="4800" dirty="0">
              <a:solidFill>
                <a:schemeClr val="bg1"/>
              </a:solidFill>
              <a:latin typeface="VerbCond Extrabold" panose="02000900030000020004" pitchFamily="50" charset="0"/>
              <a:cs typeface="Arial" panose="020B0604020202020204" pitchFamily="34" charset="0"/>
            </a:endParaRPr>
          </a:p>
        </p:txBody>
      </p:sp>
    </p:spTree>
    <p:extLst>
      <p:ext uri="{BB962C8B-B14F-4D97-AF65-F5344CB8AC3E}">
        <p14:creationId xmlns:p14="http://schemas.microsoft.com/office/powerpoint/2010/main" val="1215335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400B7-32A1-409A-94DC-5DB099CD6945}"/>
              </a:ext>
            </a:extLst>
          </p:cNvPr>
          <p:cNvSpPr/>
          <p:nvPr/>
        </p:nvSpPr>
        <p:spPr>
          <a:xfrm>
            <a:off x="3439883" y="588524"/>
            <a:ext cx="4736810" cy="400110"/>
          </a:xfrm>
          <a:prstGeom prst="rect">
            <a:avLst/>
          </a:prstGeom>
        </p:spPr>
        <p:txBody>
          <a:bodyPr wrap="none">
            <a:spAutoFit/>
          </a:bodyPr>
          <a:lstStyle/>
          <a:p>
            <a:r>
              <a:rPr lang="en-NZ" sz="2000" dirty="0">
                <a:solidFill>
                  <a:srgbClr val="007E4F"/>
                </a:solidFill>
                <a:latin typeface="VerbCond Medium" panose="02000600030000020004" pitchFamily="50" charset="0"/>
              </a:rPr>
              <a:t>NC website WordPress starter template</a:t>
            </a:r>
          </a:p>
        </p:txBody>
      </p:sp>
      <p:pic>
        <p:nvPicPr>
          <p:cNvPr id="4" name="Picture 3">
            <a:extLst>
              <a:ext uri="{FF2B5EF4-FFF2-40B4-BE49-F238E27FC236}">
                <a16:creationId xmlns:a16="http://schemas.microsoft.com/office/drawing/2014/main" id="{57EC062F-E1DC-4C4D-8186-909F98D57CFD}"/>
              </a:ext>
            </a:extLst>
          </p:cNvPr>
          <p:cNvPicPr>
            <a:picLocks noChangeAspect="1"/>
          </p:cNvPicPr>
          <p:nvPr/>
        </p:nvPicPr>
        <p:blipFill rotWithShape="1">
          <a:blip r:embed="rId4"/>
          <a:srcRect l="-709" t="7122" r="709" b="5062"/>
          <a:stretch/>
        </p:blipFill>
        <p:spPr>
          <a:xfrm>
            <a:off x="2150045" y="1147685"/>
            <a:ext cx="7316486" cy="5218243"/>
          </a:xfrm>
          <a:prstGeom prst="rect">
            <a:avLst/>
          </a:prstGeom>
        </p:spPr>
      </p:pic>
    </p:spTree>
    <p:extLst>
      <p:ext uri="{BB962C8B-B14F-4D97-AF65-F5344CB8AC3E}">
        <p14:creationId xmlns:p14="http://schemas.microsoft.com/office/powerpoint/2010/main" val="3379638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7A14AC8-BAE5-4F53-96FE-77F9705C492C}"/>
              </a:ext>
            </a:extLst>
          </p:cNvPr>
          <p:cNvGrpSpPr/>
          <p:nvPr/>
        </p:nvGrpSpPr>
        <p:grpSpPr>
          <a:xfrm>
            <a:off x="1197159" y="1587798"/>
            <a:ext cx="11219950" cy="3104925"/>
            <a:chOff x="1343077" y="1782351"/>
            <a:chExt cx="11219950" cy="3104925"/>
          </a:xfrm>
        </p:grpSpPr>
        <p:sp>
          <p:nvSpPr>
            <p:cNvPr id="3" name="Rectangle 2">
              <a:extLst>
                <a:ext uri="{FF2B5EF4-FFF2-40B4-BE49-F238E27FC236}">
                  <a16:creationId xmlns:a16="http://schemas.microsoft.com/office/drawing/2014/main" id="{83ADD95F-3454-4228-A533-DBBC5779AB50}"/>
                </a:ext>
              </a:extLst>
            </p:cNvPr>
            <p:cNvSpPr/>
            <p:nvPr/>
          </p:nvSpPr>
          <p:spPr>
            <a:xfrm>
              <a:off x="1844341" y="2191602"/>
              <a:ext cx="10718686" cy="2695674"/>
            </a:xfrm>
            <a:prstGeom prst="rect">
              <a:avLst/>
            </a:prstGeom>
          </p:spPr>
          <p:txBody>
            <a:bodyPr wrap="square">
              <a:spAutoFit/>
            </a:bodyPr>
            <a:lstStyle/>
            <a:p>
              <a:pPr>
                <a:lnSpc>
                  <a:spcPct val="200000"/>
                </a:lnSpc>
                <a:buClr>
                  <a:srgbClr val="007E4F"/>
                </a:buClr>
                <a:buSzPct val="110000"/>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can be used right away </a:t>
              </a:r>
            </a:p>
            <a:p>
              <a:pPr>
                <a:lnSpc>
                  <a:spcPct val="200000"/>
                </a:lnSpc>
                <a:buClr>
                  <a:srgbClr val="007E4F"/>
                </a:buClr>
                <a:buSzPct val="110000"/>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Can be customised within constraints </a:t>
              </a:r>
            </a:p>
            <a:p>
              <a:pPr>
                <a:lnSpc>
                  <a:spcPct val="200000"/>
                </a:lnSpc>
                <a:buClr>
                  <a:srgbClr val="007E4F"/>
                </a:buClr>
                <a:buSzPct val="110000"/>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You will need to support or produce locally </a:t>
              </a:r>
            </a:p>
            <a:p>
              <a:pPr>
                <a:lnSpc>
                  <a:spcPct val="200000"/>
                </a:lnSpc>
                <a:buClr>
                  <a:srgbClr val="007E4F"/>
                </a:buClr>
                <a:buSzPct val="110000"/>
                <a:tabLst>
                  <a:tab pos="269875" algn="l"/>
                </a:tabLst>
              </a:pPr>
              <a:r>
                <a:rPr lang="en-NZ" sz="2200" dirty="0">
                  <a:solidFill>
                    <a:schemeClr val="bg1">
                      <a:lumMod val="50000"/>
                    </a:schemeClr>
                  </a:solidFill>
                  <a:latin typeface="Arial" panose="020B0604020202020204" pitchFamily="34" charset="0"/>
                  <a:cs typeface="Arial" panose="020B0604020202020204" pitchFamily="34" charset="0"/>
                </a:rPr>
                <a:t>Some you can invest a little in and customise further if you choose to</a:t>
              </a:r>
            </a:p>
          </p:txBody>
        </p:sp>
        <p:grpSp>
          <p:nvGrpSpPr>
            <p:cNvPr id="11" name="Group 10">
              <a:extLst>
                <a:ext uri="{FF2B5EF4-FFF2-40B4-BE49-F238E27FC236}">
                  <a16:creationId xmlns:a16="http://schemas.microsoft.com/office/drawing/2014/main" id="{B764DF9E-5347-4159-9201-183C3BA6A338}"/>
                </a:ext>
              </a:extLst>
            </p:cNvPr>
            <p:cNvGrpSpPr/>
            <p:nvPr/>
          </p:nvGrpSpPr>
          <p:grpSpPr>
            <a:xfrm>
              <a:off x="1343077" y="1782351"/>
              <a:ext cx="1636987" cy="3055327"/>
              <a:chOff x="1343077" y="1782351"/>
              <a:chExt cx="1636987" cy="3055327"/>
            </a:xfrm>
          </p:grpSpPr>
          <p:sp>
            <p:nvSpPr>
              <p:cNvPr id="5" name="Oval 4">
                <a:extLst>
                  <a:ext uri="{FF2B5EF4-FFF2-40B4-BE49-F238E27FC236}">
                    <a16:creationId xmlns:a16="http://schemas.microsoft.com/office/drawing/2014/main" id="{782C3AC3-87F9-44DE-B7A5-EE70ED83B5AE}"/>
                  </a:ext>
                </a:extLst>
              </p:cNvPr>
              <p:cNvSpPr/>
              <p:nvPr/>
            </p:nvSpPr>
            <p:spPr>
              <a:xfrm>
                <a:off x="1430627" y="2474791"/>
                <a:ext cx="359923" cy="361851"/>
              </a:xfrm>
              <a:prstGeom prst="ellipse">
                <a:avLst/>
              </a:prstGeom>
              <a:solidFill>
                <a:srgbClr val="007E4F"/>
              </a:solidFill>
              <a:ln>
                <a:solidFill>
                  <a:srgbClr val="007E4F"/>
                </a:solidFill>
              </a:ln>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6" name="Oval 5">
                <a:extLst>
                  <a:ext uri="{FF2B5EF4-FFF2-40B4-BE49-F238E27FC236}">
                    <a16:creationId xmlns:a16="http://schemas.microsoft.com/office/drawing/2014/main" id="{97AA8B72-34AB-46F3-A2E7-FE2D9664DEF3}"/>
                  </a:ext>
                </a:extLst>
              </p:cNvPr>
              <p:cNvSpPr/>
              <p:nvPr/>
            </p:nvSpPr>
            <p:spPr>
              <a:xfrm>
                <a:off x="1430627" y="3141803"/>
                <a:ext cx="359923" cy="361851"/>
              </a:xfrm>
              <a:prstGeom prst="ellipse">
                <a:avLst/>
              </a:prstGeom>
              <a:solidFill>
                <a:srgbClr val="41AD49"/>
              </a:solidFill>
              <a:ln>
                <a:solidFill>
                  <a:srgbClr val="41AD49"/>
                </a:solidFill>
              </a:ln>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7" name="Oval 6">
                <a:extLst>
                  <a:ext uri="{FF2B5EF4-FFF2-40B4-BE49-F238E27FC236}">
                    <a16:creationId xmlns:a16="http://schemas.microsoft.com/office/drawing/2014/main" id="{7CC8FB31-C998-4F8E-9358-B38004C720F6}"/>
                  </a:ext>
                </a:extLst>
              </p:cNvPr>
              <p:cNvSpPr/>
              <p:nvPr/>
            </p:nvSpPr>
            <p:spPr>
              <a:xfrm>
                <a:off x="1430627" y="3799087"/>
                <a:ext cx="359923" cy="361851"/>
              </a:xfrm>
              <a:prstGeom prst="ellipse">
                <a:avLst/>
              </a:prstGeom>
              <a:solidFill>
                <a:srgbClr val="0FB3BD"/>
              </a:solidFill>
              <a:ln>
                <a:solidFill>
                  <a:srgbClr val="0FB3BD"/>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S</a:t>
                </a:r>
                <a:endParaRPr lang="en-NZ" b="1" dirty="0"/>
              </a:p>
            </p:txBody>
          </p:sp>
          <p:sp>
            <p:nvSpPr>
              <p:cNvPr id="8" name="Oval 7">
                <a:extLst>
                  <a:ext uri="{FF2B5EF4-FFF2-40B4-BE49-F238E27FC236}">
                    <a16:creationId xmlns:a16="http://schemas.microsoft.com/office/drawing/2014/main" id="{4744AF7D-FA94-4503-AB57-4CA252AD09FB}"/>
                  </a:ext>
                </a:extLst>
              </p:cNvPr>
              <p:cNvSpPr/>
              <p:nvPr/>
            </p:nvSpPr>
            <p:spPr>
              <a:xfrm>
                <a:off x="1430627" y="4475827"/>
                <a:ext cx="359923" cy="361851"/>
              </a:xfrm>
              <a:prstGeom prst="ellipse">
                <a:avLst/>
              </a:prstGeom>
              <a:solidFill>
                <a:srgbClr val="11668F"/>
              </a:solidFill>
              <a:ln>
                <a:solidFill>
                  <a:srgbClr val="11668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
            <p:nvSpPr>
              <p:cNvPr id="9" name="Rectangle 8">
                <a:extLst>
                  <a:ext uri="{FF2B5EF4-FFF2-40B4-BE49-F238E27FC236}">
                    <a16:creationId xmlns:a16="http://schemas.microsoft.com/office/drawing/2014/main" id="{6CF8F50E-DF0F-4F88-9E9C-F2D6378E2BF7}"/>
                  </a:ext>
                </a:extLst>
              </p:cNvPr>
              <p:cNvSpPr/>
              <p:nvPr/>
            </p:nvSpPr>
            <p:spPr>
              <a:xfrm>
                <a:off x="1343077" y="1782351"/>
                <a:ext cx="1636987" cy="577850"/>
              </a:xfrm>
              <a:prstGeom prst="rect">
                <a:avLst/>
              </a:prstGeom>
            </p:spPr>
            <p:txBody>
              <a:bodyPr wrap="none">
                <a:spAutoFit/>
              </a:bodyPr>
              <a:lstStyle/>
              <a:p>
                <a:pPr>
                  <a:lnSpc>
                    <a:spcPct val="150000"/>
                  </a:lnSpc>
                  <a:buClr>
                    <a:srgbClr val="007E4F"/>
                  </a:buClr>
                  <a:buSzPct val="110000"/>
                  <a:tabLst>
                    <a:tab pos="269875" algn="l"/>
                  </a:tabLst>
                </a:pPr>
                <a:r>
                  <a:rPr lang="en-NZ" sz="2400" b="1" dirty="0">
                    <a:solidFill>
                      <a:schemeClr val="bg1">
                        <a:lumMod val="50000"/>
                      </a:schemeClr>
                    </a:solidFill>
                    <a:latin typeface="Arial" panose="020B0604020202020204" pitchFamily="34" charset="0"/>
                    <a:cs typeface="Arial" panose="020B0604020202020204" pitchFamily="34" charset="0"/>
                  </a:rPr>
                  <a:t>So, some </a:t>
                </a:r>
              </a:p>
            </p:txBody>
          </p:sp>
        </p:grpSp>
      </p:grpSp>
      <p:pic>
        <p:nvPicPr>
          <p:cNvPr id="10" name="Picture 9">
            <a:extLst>
              <a:ext uri="{FF2B5EF4-FFF2-40B4-BE49-F238E27FC236}">
                <a16:creationId xmlns:a16="http://schemas.microsoft.com/office/drawing/2014/main" id="{C217842C-ACB4-45C4-A99E-B87C8DA397D5}"/>
              </a:ext>
            </a:extLst>
          </p:cNvPr>
          <p:cNvPicPr>
            <a:picLocks noChangeAspect="1"/>
          </p:cNvPicPr>
          <p:nvPr/>
        </p:nvPicPr>
        <p:blipFill>
          <a:blip r:embed="rId4"/>
          <a:stretch>
            <a:fillRect/>
          </a:stretch>
        </p:blipFill>
        <p:spPr>
          <a:xfrm>
            <a:off x="9812167" y="5472854"/>
            <a:ext cx="1961343" cy="934161"/>
          </a:xfrm>
          <a:prstGeom prst="rect">
            <a:avLst/>
          </a:prstGeom>
        </p:spPr>
      </p:pic>
      <p:sp>
        <p:nvSpPr>
          <p:cNvPr id="15" name="Rectangle 14">
            <a:extLst>
              <a:ext uri="{FF2B5EF4-FFF2-40B4-BE49-F238E27FC236}">
                <a16:creationId xmlns:a16="http://schemas.microsoft.com/office/drawing/2014/main" id="{7661DEE8-03C5-4242-9A00-5DB94E93DFBF}"/>
              </a:ext>
            </a:extLst>
          </p:cNvPr>
          <p:cNvSpPr/>
          <p:nvPr/>
        </p:nvSpPr>
        <p:spPr>
          <a:xfrm>
            <a:off x="1102255" y="666081"/>
            <a:ext cx="6410640" cy="523220"/>
          </a:xfrm>
          <a:prstGeom prst="rect">
            <a:avLst/>
          </a:prstGeom>
        </p:spPr>
        <p:txBody>
          <a:bodyPr wrap="square">
            <a:spAutoFit/>
          </a:bodyPr>
          <a:lstStyle/>
          <a:p>
            <a:r>
              <a:rPr lang="en-NZ" sz="2800" dirty="0">
                <a:solidFill>
                  <a:srgbClr val="007E4F"/>
                </a:solidFill>
                <a:latin typeface="VerbCond Medium" panose="02000600030000020004" pitchFamily="50" charset="0"/>
              </a:rPr>
              <a:t>Brand and communications resources</a:t>
            </a:r>
            <a:endParaRPr lang="en-NZ" sz="2800" dirty="0"/>
          </a:p>
        </p:txBody>
      </p:sp>
    </p:spTree>
    <p:extLst>
      <p:ext uri="{BB962C8B-B14F-4D97-AF65-F5344CB8AC3E}">
        <p14:creationId xmlns:p14="http://schemas.microsoft.com/office/powerpoint/2010/main" val="31048446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400B7-32A1-409A-94DC-5DB099CD6945}"/>
              </a:ext>
            </a:extLst>
          </p:cNvPr>
          <p:cNvSpPr/>
          <p:nvPr/>
        </p:nvSpPr>
        <p:spPr>
          <a:xfrm>
            <a:off x="681509" y="999789"/>
            <a:ext cx="2613088" cy="400110"/>
          </a:xfrm>
          <a:prstGeom prst="rect">
            <a:avLst/>
          </a:prstGeom>
        </p:spPr>
        <p:txBody>
          <a:bodyPr wrap="none">
            <a:spAutoFit/>
          </a:bodyPr>
          <a:lstStyle/>
          <a:p>
            <a:r>
              <a:rPr lang="en-NZ" sz="2000" dirty="0">
                <a:solidFill>
                  <a:srgbClr val="007E4F"/>
                </a:solidFill>
                <a:latin typeface="VerbCond Medium" panose="02000600030000020004" pitchFamily="50" charset="0"/>
              </a:rPr>
              <a:t>NC Website template</a:t>
            </a:r>
          </a:p>
        </p:txBody>
      </p:sp>
      <p:sp>
        <p:nvSpPr>
          <p:cNvPr id="6" name="Oval 5">
            <a:extLst>
              <a:ext uri="{FF2B5EF4-FFF2-40B4-BE49-F238E27FC236}">
                <a16:creationId xmlns:a16="http://schemas.microsoft.com/office/drawing/2014/main" id="{45831CEB-A02B-4F88-8974-984E388E6B2C}"/>
              </a:ext>
            </a:extLst>
          </p:cNvPr>
          <p:cNvSpPr/>
          <p:nvPr/>
        </p:nvSpPr>
        <p:spPr>
          <a:xfrm>
            <a:off x="3668434" y="1007330"/>
            <a:ext cx="359923" cy="361851"/>
          </a:xfrm>
          <a:prstGeom prst="ellipse">
            <a:avLst/>
          </a:prstGeom>
          <a:solidFill>
            <a:srgbClr val="0FB3BD"/>
          </a:solidFill>
          <a:ln>
            <a:solidFill>
              <a:srgbClr val="0F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S</a:t>
            </a:r>
            <a:endParaRPr lang="en-NZ" b="1" dirty="0"/>
          </a:p>
        </p:txBody>
      </p:sp>
      <p:sp>
        <p:nvSpPr>
          <p:cNvPr id="9" name="Oval 8">
            <a:extLst>
              <a:ext uri="{FF2B5EF4-FFF2-40B4-BE49-F238E27FC236}">
                <a16:creationId xmlns:a16="http://schemas.microsoft.com/office/drawing/2014/main" id="{F60B1EE9-6CCF-4D3A-9777-FF531C058C09}"/>
              </a:ext>
            </a:extLst>
          </p:cNvPr>
          <p:cNvSpPr/>
          <p:nvPr/>
        </p:nvSpPr>
        <p:spPr>
          <a:xfrm>
            <a:off x="3279327" y="1007270"/>
            <a:ext cx="359923" cy="361851"/>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pic>
        <p:nvPicPr>
          <p:cNvPr id="4" name="Picture 3">
            <a:extLst>
              <a:ext uri="{FF2B5EF4-FFF2-40B4-BE49-F238E27FC236}">
                <a16:creationId xmlns:a16="http://schemas.microsoft.com/office/drawing/2014/main" id="{E3912EAE-2AA5-42C9-A9C7-392CFC28111B}"/>
              </a:ext>
            </a:extLst>
          </p:cNvPr>
          <p:cNvPicPr>
            <a:picLocks noChangeAspect="1"/>
          </p:cNvPicPr>
          <p:nvPr/>
        </p:nvPicPr>
        <p:blipFill>
          <a:blip r:embed="rId4"/>
          <a:stretch>
            <a:fillRect/>
          </a:stretch>
        </p:blipFill>
        <p:spPr>
          <a:xfrm>
            <a:off x="5650932" y="1007269"/>
            <a:ext cx="5859055" cy="4758545"/>
          </a:xfrm>
          <a:prstGeom prst="rect">
            <a:avLst/>
          </a:prstGeom>
        </p:spPr>
      </p:pic>
      <p:sp>
        <p:nvSpPr>
          <p:cNvPr id="10" name="TextBox 9">
            <a:extLst>
              <a:ext uri="{FF2B5EF4-FFF2-40B4-BE49-F238E27FC236}">
                <a16:creationId xmlns:a16="http://schemas.microsoft.com/office/drawing/2014/main" id="{6808CEDD-6DB0-4F6C-88C4-BB405A5E2F17}"/>
              </a:ext>
            </a:extLst>
          </p:cNvPr>
          <p:cNvSpPr txBox="1"/>
          <p:nvPr/>
        </p:nvSpPr>
        <p:spPr>
          <a:xfrm>
            <a:off x="694740" y="1709091"/>
            <a:ext cx="5281434" cy="3400931"/>
          </a:xfrm>
          <a:prstGeom prst="rect">
            <a:avLst/>
          </a:prstGeom>
          <a:noFill/>
        </p:spPr>
        <p:txBody>
          <a:bodyPr wrap="square" rtlCol="0">
            <a:spAutoFit/>
          </a:bodyPr>
          <a:lstStyle/>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A WordPress starter for 10</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Some content pre-populated</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Add your own to complete it</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You will need to contract a local provider</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The template is a starter only</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It will need professional support and maintenance </a:t>
            </a:r>
          </a:p>
        </p:txBody>
      </p:sp>
    </p:spTree>
    <p:extLst>
      <p:ext uri="{BB962C8B-B14F-4D97-AF65-F5344CB8AC3E}">
        <p14:creationId xmlns:p14="http://schemas.microsoft.com/office/powerpoint/2010/main" val="4269152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400B7-32A1-409A-94DC-5DB099CD6945}"/>
              </a:ext>
            </a:extLst>
          </p:cNvPr>
          <p:cNvSpPr/>
          <p:nvPr/>
        </p:nvSpPr>
        <p:spPr>
          <a:xfrm>
            <a:off x="3355882" y="709429"/>
            <a:ext cx="6018571" cy="400110"/>
          </a:xfrm>
          <a:prstGeom prst="rect">
            <a:avLst/>
          </a:prstGeom>
        </p:spPr>
        <p:txBody>
          <a:bodyPr wrap="none">
            <a:spAutoFit/>
          </a:bodyPr>
          <a:lstStyle/>
          <a:p>
            <a:r>
              <a:rPr lang="en-NZ" sz="2000" dirty="0">
                <a:solidFill>
                  <a:srgbClr val="007E4F"/>
                </a:solidFill>
                <a:latin typeface="VerbCond Medium" panose="02000600030000020004" pitchFamily="50" charset="0"/>
              </a:rPr>
              <a:t>Social media banners &amp; email marketing template </a:t>
            </a:r>
          </a:p>
        </p:txBody>
      </p:sp>
      <p:pic>
        <p:nvPicPr>
          <p:cNvPr id="3" name="Picture 2">
            <a:extLst>
              <a:ext uri="{FF2B5EF4-FFF2-40B4-BE49-F238E27FC236}">
                <a16:creationId xmlns:a16="http://schemas.microsoft.com/office/drawing/2014/main" id="{3F59A40A-501A-4AC6-A41D-C780EF7007C9}"/>
              </a:ext>
            </a:extLst>
          </p:cNvPr>
          <p:cNvPicPr>
            <a:picLocks noChangeAspect="1"/>
          </p:cNvPicPr>
          <p:nvPr/>
        </p:nvPicPr>
        <p:blipFill>
          <a:blip r:embed="rId4"/>
          <a:stretch>
            <a:fillRect/>
          </a:stretch>
        </p:blipFill>
        <p:spPr>
          <a:xfrm>
            <a:off x="1727899" y="1346150"/>
            <a:ext cx="8664780" cy="4504043"/>
          </a:xfrm>
          <a:prstGeom prst="rect">
            <a:avLst/>
          </a:prstGeom>
        </p:spPr>
      </p:pic>
      <p:sp>
        <p:nvSpPr>
          <p:cNvPr id="4" name="Oval 3">
            <a:extLst>
              <a:ext uri="{FF2B5EF4-FFF2-40B4-BE49-F238E27FC236}">
                <a16:creationId xmlns:a16="http://schemas.microsoft.com/office/drawing/2014/main" id="{8789CAF8-E8B0-4E7A-82CB-42B2DFFDF1E2}"/>
              </a:ext>
            </a:extLst>
          </p:cNvPr>
          <p:cNvSpPr/>
          <p:nvPr/>
        </p:nvSpPr>
        <p:spPr>
          <a:xfrm>
            <a:off x="2896909" y="5497867"/>
            <a:ext cx="359923" cy="361851"/>
          </a:xfrm>
          <a:prstGeom prst="ellipse">
            <a:avLst/>
          </a:prstGeom>
          <a:solidFill>
            <a:srgbClr val="0FB3BD"/>
          </a:solidFill>
          <a:ln>
            <a:solidFill>
              <a:srgbClr val="0F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S</a:t>
            </a:r>
            <a:endParaRPr lang="en-NZ" b="1" dirty="0"/>
          </a:p>
        </p:txBody>
      </p:sp>
      <p:sp>
        <p:nvSpPr>
          <p:cNvPr id="5" name="Oval 4">
            <a:extLst>
              <a:ext uri="{FF2B5EF4-FFF2-40B4-BE49-F238E27FC236}">
                <a16:creationId xmlns:a16="http://schemas.microsoft.com/office/drawing/2014/main" id="{7EB9D356-F440-4E39-A351-475A270514C6}"/>
              </a:ext>
            </a:extLst>
          </p:cNvPr>
          <p:cNvSpPr/>
          <p:nvPr/>
        </p:nvSpPr>
        <p:spPr>
          <a:xfrm>
            <a:off x="3355882" y="5488341"/>
            <a:ext cx="359923" cy="361851"/>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890530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400B7-32A1-409A-94DC-5DB099CD6945}"/>
              </a:ext>
            </a:extLst>
          </p:cNvPr>
          <p:cNvSpPr/>
          <p:nvPr/>
        </p:nvSpPr>
        <p:spPr>
          <a:xfrm>
            <a:off x="3290574" y="609453"/>
            <a:ext cx="5865388" cy="707886"/>
          </a:xfrm>
          <a:prstGeom prst="rect">
            <a:avLst/>
          </a:prstGeom>
        </p:spPr>
        <p:txBody>
          <a:bodyPr wrap="none">
            <a:spAutoFit/>
          </a:bodyPr>
          <a:lstStyle/>
          <a:p>
            <a:pPr algn="ctr"/>
            <a:r>
              <a:rPr lang="en-NZ" sz="2000" dirty="0">
                <a:solidFill>
                  <a:srgbClr val="007E4F"/>
                </a:solidFill>
                <a:latin typeface="VerbCond Medium" panose="02000600030000020004" pitchFamily="50" charset="0"/>
              </a:rPr>
              <a:t>Branded stationary</a:t>
            </a:r>
          </a:p>
          <a:p>
            <a:pPr algn="ctr"/>
            <a:r>
              <a:rPr lang="en-NZ" sz="2000" dirty="0">
                <a:solidFill>
                  <a:schemeClr val="bg1">
                    <a:lumMod val="50000"/>
                  </a:schemeClr>
                </a:solidFill>
                <a:latin typeface="VerbCond Medium" panose="02000600030000020004" pitchFamily="50" charset="0"/>
              </a:rPr>
              <a:t>Standard ppt, business card template, letterhead</a:t>
            </a:r>
          </a:p>
        </p:txBody>
      </p:sp>
      <p:pic>
        <p:nvPicPr>
          <p:cNvPr id="3" name="Picture 2">
            <a:extLst>
              <a:ext uri="{FF2B5EF4-FFF2-40B4-BE49-F238E27FC236}">
                <a16:creationId xmlns:a16="http://schemas.microsoft.com/office/drawing/2014/main" id="{051C8479-2CCA-4D13-AE7D-22CA2C658546}"/>
              </a:ext>
            </a:extLst>
          </p:cNvPr>
          <p:cNvPicPr>
            <a:picLocks noChangeAspect="1"/>
          </p:cNvPicPr>
          <p:nvPr/>
        </p:nvPicPr>
        <p:blipFill>
          <a:blip r:embed="rId4"/>
          <a:stretch>
            <a:fillRect/>
          </a:stretch>
        </p:blipFill>
        <p:spPr>
          <a:xfrm>
            <a:off x="1136060" y="1457868"/>
            <a:ext cx="9702709" cy="4670322"/>
          </a:xfrm>
          <a:prstGeom prst="rect">
            <a:avLst/>
          </a:prstGeom>
        </p:spPr>
      </p:pic>
      <p:sp>
        <p:nvSpPr>
          <p:cNvPr id="4" name="Oval 3">
            <a:extLst>
              <a:ext uri="{FF2B5EF4-FFF2-40B4-BE49-F238E27FC236}">
                <a16:creationId xmlns:a16="http://schemas.microsoft.com/office/drawing/2014/main" id="{299B6AC7-6CB8-4B0E-AA64-6AA1EEB5D1AE}"/>
              </a:ext>
            </a:extLst>
          </p:cNvPr>
          <p:cNvSpPr/>
          <p:nvPr/>
        </p:nvSpPr>
        <p:spPr>
          <a:xfrm>
            <a:off x="5793632" y="6064874"/>
            <a:ext cx="359923" cy="361851"/>
          </a:xfrm>
          <a:prstGeom prst="ellipse">
            <a:avLst/>
          </a:prstGeom>
          <a:solidFill>
            <a:srgbClr val="0FB3BD"/>
          </a:solidFill>
          <a:ln>
            <a:solidFill>
              <a:srgbClr val="0FB3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S</a:t>
            </a:r>
            <a:endParaRPr lang="en-NZ" b="1" dirty="0"/>
          </a:p>
        </p:txBody>
      </p:sp>
      <p:sp>
        <p:nvSpPr>
          <p:cNvPr id="5" name="Oval 4">
            <a:extLst>
              <a:ext uri="{FF2B5EF4-FFF2-40B4-BE49-F238E27FC236}">
                <a16:creationId xmlns:a16="http://schemas.microsoft.com/office/drawing/2014/main" id="{6D5FFB58-8BAC-4FC5-B1DD-BA58E2E73709}"/>
              </a:ext>
            </a:extLst>
          </p:cNvPr>
          <p:cNvSpPr/>
          <p:nvPr/>
        </p:nvSpPr>
        <p:spPr>
          <a:xfrm>
            <a:off x="6181887" y="6064874"/>
            <a:ext cx="359923" cy="361851"/>
          </a:xfrm>
          <a:prstGeom prst="ellipse">
            <a:avLst/>
          </a:prstGeom>
          <a:solidFill>
            <a:srgbClr val="11668F"/>
          </a:solidFill>
          <a:ln>
            <a:solidFill>
              <a:srgbClr val="1166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2396722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82A42-032A-4AEE-8682-7425961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2253" y="1224987"/>
            <a:ext cx="4627494" cy="2204013"/>
          </a:xfrm>
          <a:prstGeom prst="rect">
            <a:avLst/>
          </a:prstGeom>
        </p:spPr>
      </p:pic>
    </p:spTree>
    <p:extLst>
      <p:ext uri="{BB962C8B-B14F-4D97-AF65-F5344CB8AC3E}">
        <p14:creationId xmlns:p14="http://schemas.microsoft.com/office/powerpoint/2010/main" val="927232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4F400B7-32A1-409A-94DC-5DB099CD6945}"/>
              </a:ext>
            </a:extLst>
          </p:cNvPr>
          <p:cNvSpPr/>
          <p:nvPr/>
        </p:nvSpPr>
        <p:spPr>
          <a:xfrm>
            <a:off x="740229" y="1280630"/>
            <a:ext cx="8813631" cy="3631763"/>
          </a:xfrm>
          <a:prstGeom prst="rect">
            <a:avLst/>
          </a:prstGeom>
        </p:spPr>
        <p:txBody>
          <a:bodyPr wrap="none">
            <a:spAutoFit/>
          </a:bodyPr>
          <a:lstStyle/>
          <a:p>
            <a:pPr>
              <a:spcAft>
                <a:spcPts val="1800"/>
              </a:spcAft>
            </a:pPr>
            <a:endParaRPr lang="en-NZ" sz="2000" dirty="0">
              <a:solidFill>
                <a:schemeClr val="bg1">
                  <a:lumMod val="50000"/>
                </a:schemeClr>
              </a:solidFill>
              <a:latin typeface="Arial" panose="020B0604020202020204" pitchFamily="34" charset="0"/>
              <a:cs typeface="Arial" panose="020B0604020202020204" pitchFamily="34" charset="0"/>
            </a:endParaRP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You can find everything at the MR site</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You can request support but in some cases you have to pay for it</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All support requests are directed to Central Office</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If you want to use the web template you need to contract a local supplier </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As is the email template a PSD file to provide to a local supplier</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But all of this is consistently presenting the amazing story of CIGRE</a:t>
            </a:r>
          </a:p>
        </p:txBody>
      </p:sp>
      <p:sp>
        <p:nvSpPr>
          <p:cNvPr id="5" name="Rectangle 4">
            <a:extLst>
              <a:ext uri="{FF2B5EF4-FFF2-40B4-BE49-F238E27FC236}">
                <a16:creationId xmlns:a16="http://schemas.microsoft.com/office/drawing/2014/main" id="{BBD9C965-8B23-4EB6-BDA2-4CBE6E11E9AE}"/>
              </a:ext>
            </a:extLst>
          </p:cNvPr>
          <p:cNvSpPr/>
          <p:nvPr/>
        </p:nvSpPr>
        <p:spPr>
          <a:xfrm>
            <a:off x="711568" y="1019020"/>
            <a:ext cx="8294779" cy="523220"/>
          </a:xfrm>
          <a:prstGeom prst="rect">
            <a:avLst/>
          </a:prstGeom>
        </p:spPr>
        <p:txBody>
          <a:bodyPr wrap="square">
            <a:spAutoFit/>
          </a:bodyPr>
          <a:lstStyle/>
          <a:p>
            <a:r>
              <a:rPr lang="en-NZ" sz="2800" dirty="0">
                <a:solidFill>
                  <a:srgbClr val="007E4F"/>
                </a:solidFill>
                <a:latin typeface="VerbCond Medium" panose="02000600030000020004" pitchFamily="50" charset="0"/>
              </a:rPr>
              <a:t>Brand and communications resources - summary</a:t>
            </a:r>
            <a:endParaRPr lang="en-NZ" sz="2800" dirty="0"/>
          </a:p>
        </p:txBody>
      </p:sp>
      <p:pic>
        <p:nvPicPr>
          <p:cNvPr id="6" name="Picture 5">
            <a:extLst>
              <a:ext uri="{FF2B5EF4-FFF2-40B4-BE49-F238E27FC236}">
                <a16:creationId xmlns:a16="http://schemas.microsoft.com/office/drawing/2014/main" id="{757C0D05-F179-49BF-A4C0-C5C636644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148" y="5591696"/>
            <a:ext cx="1832915" cy="872993"/>
          </a:xfrm>
          <a:prstGeom prst="rect">
            <a:avLst/>
          </a:prstGeom>
        </p:spPr>
      </p:pic>
    </p:spTree>
    <p:extLst>
      <p:ext uri="{BB962C8B-B14F-4D97-AF65-F5344CB8AC3E}">
        <p14:creationId xmlns:p14="http://schemas.microsoft.com/office/powerpoint/2010/main" val="34301541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C214CE-B909-4A6B-8511-83C9A1B57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2148" y="5591696"/>
            <a:ext cx="1832915" cy="872993"/>
          </a:xfrm>
          <a:prstGeom prst="rect">
            <a:avLst/>
          </a:prstGeom>
        </p:spPr>
      </p:pic>
      <p:sp>
        <p:nvSpPr>
          <p:cNvPr id="8" name="Rectangle 7">
            <a:extLst>
              <a:ext uri="{FF2B5EF4-FFF2-40B4-BE49-F238E27FC236}">
                <a16:creationId xmlns:a16="http://schemas.microsoft.com/office/drawing/2014/main" id="{C4F400B7-32A1-409A-94DC-5DB099CD6945}"/>
              </a:ext>
            </a:extLst>
          </p:cNvPr>
          <p:cNvSpPr/>
          <p:nvPr/>
        </p:nvSpPr>
        <p:spPr>
          <a:xfrm>
            <a:off x="746290" y="1769898"/>
            <a:ext cx="10088211" cy="2554545"/>
          </a:xfrm>
          <a:prstGeom prst="rect">
            <a:avLst/>
          </a:prstGeom>
        </p:spPr>
        <p:txBody>
          <a:bodyPr wrap="none">
            <a:spAutoFit/>
          </a:bodyPr>
          <a:lstStyle/>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What’s next – help us on case studies and testimonials!</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Materials will be updated annually, you can submit suggestions</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Watch this space for action orientated campaigns</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Help us to make match CIGRE’s technical excellence with a world class global brand</a:t>
            </a:r>
          </a:p>
          <a:p>
            <a:pPr marL="285750" indent="-285750">
              <a:spcAft>
                <a:spcPts val="1800"/>
              </a:spcAft>
              <a:buClr>
                <a:srgbClr val="007E4F"/>
              </a:buClr>
              <a:buFont typeface="Arial" panose="020B0604020202020204" pitchFamily="34" charset="0"/>
              <a:buChar char="•"/>
            </a:pPr>
            <a:r>
              <a:rPr lang="en-NZ" sz="2000" dirty="0">
                <a:solidFill>
                  <a:schemeClr val="bg1">
                    <a:lumMod val="50000"/>
                  </a:schemeClr>
                </a:solidFill>
                <a:latin typeface="Arial" panose="020B0604020202020204" pitchFamily="34" charset="0"/>
                <a:cs typeface="Arial" panose="020B0604020202020204" pitchFamily="34" charset="0"/>
              </a:rPr>
              <a:t>Email you NC logo links / PDF of these screens</a:t>
            </a:r>
          </a:p>
        </p:txBody>
      </p:sp>
      <p:sp>
        <p:nvSpPr>
          <p:cNvPr id="5" name="Rectangle 4">
            <a:extLst>
              <a:ext uri="{FF2B5EF4-FFF2-40B4-BE49-F238E27FC236}">
                <a16:creationId xmlns:a16="http://schemas.microsoft.com/office/drawing/2014/main" id="{2D23DBBC-C8FD-474F-8414-5A145C03FD47}"/>
              </a:ext>
            </a:extLst>
          </p:cNvPr>
          <p:cNvSpPr/>
          <p:nvPr/>
        </p:nvSpPr>
        <p:spPr>
          <a:xfrm>
            <a:off x="711568" y="1019020"/>
            <a:ext cx="8294779" cy="523220"/>
          </a:xfrm>
          <a:prstGeom prst="rect">
            <a:avLst/>
          </a:prstGeom>
        </p:spPr>
        <p:txBody>
          <a:bodyPr wrap="square">
            <a:spAutoFit/>
          </a:bodyPr>
          <a:lstStyle/>
          <a:p>
            <a:r>
              <a:rPr lang="en-NZ" sz="2800" dirty="0">
                <a:solidFill>
                  <a:srgbClr val="007E4F"/>
                </a:solidFill>
                <a:latin typeface="VerbCond Medium" panose="02000600030000020004" pitchFamily="50" charset="0"/>
              </a:rPr>
              <a:t>Brand and communications resources - summary</a:t>
            </a:r>
            <a:endParaRPr lang="en-NZ" sz="2800" dirty="0"/>
          </a:p>
        </p:txBody>
      </p:sp>
      <p:sp>
        <p:nvSpPr>
          <p:cNvPr id="3" name="Rectangle 2">
            <a:extLst>
              <a:ext uri="{FF2B5EF4-FFF2-40B4-BE49-F238E27FC236}">
                <a16:creationId xmlns:a16="http://schemas.microsoft.com/office/drawing/2014/main" id="{52B6EA9B-C18F-40A0-A71E-9549EC2D991E}"/>
              </a:ext>
            </a:extLst>
          </p:cNvPr>
          <p:cNvSpPr/>
          <p:nvPr/>
        </p:nvSpPr>
        <p:spPr>
          <a:xfrm>
            <a:off x="289342" y="4949590"/>
            <a:ext cx="2565126" cy="523220"/>
          </a:xfrm>
          <a:prstGeom prst="rect">
            <a:avLst/>
          </a:prstGeom>
        </p:spPr>
        <p:txBody>
          <a:bodyPr wrap="none">
            <a:spAutoFit/>
          </a:bodyPr>
          <a:lstStyle/>
          <a:p>
            <a:pPr lvl="1"/>
            <a:r>
              <a:rPr lang="en-NZ" sz="2800" b="1" dirty="0">
                <a:solidFill>
                  <a:srgbClr val="007E4F"/>
                </a:solidFill>
                <a:latin typeface="VerbCond Extrabold" panose="02000900030000020004" pitchFamily="50" charset="0"/>
                <a:cs typeface="Arial" panose="020B0604020202020204" pitchFamily="34" charset="0"/>
              </a:rPr>
              <a:t>Thank you!</a:t>
            </a:r>
          </a:p>
        </p:txBody>
      </p:sp>
    </p:spTree>
    <p:extLst>
      <p:ext uri="{BB962C8B-B14F-4D97-AF65-F5344CB8AC3E}">
        <p14:creationId xmlns:p14="http://schemas.microsoft.com/office/powerpoint/2010/main" val="1987322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82A42-032A-4AEE-8682-7425961460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4370" y="2098476"/>
            <a:ext cx="4152501" cy="1977781"/>
          </a:xfrm>
          <a:prstGeom prst="rect">
            <a:avLst/>
          </a:prstGeom>
        </p:spPr>
      </p:pic>
      <p:sp>
        <p:nvSpPr>
          <p:cNvPr id="5" name="Rectangle 4">
            <a:extLst>
              <a:ext uri="{FF2B5EF4-FFF2-40B4-BE49-F238E27FC236}">
                <a16:creationId xmlns:a16="http://schemas.microsoft.com/office/drawing/2014/main" id="{DF0FC413-B702-47EC-877E-12AB6654DE59}"/>
              </a:ext>
            </a:extLst>
          </p:cNvPr>
          <p:cNvSpPr/>
          <p:nvPr/>
        </p:nvSpPr>
        <p:spPr>
          <a:xfrm>
            <a:off x="353106" y="1184311"/>
            <a:ext cx="11288563" cy="707886"/>
          </a:xfrm>
          <a:prstGeom prst="rect">
            <a:avLst/>
          </a:prstGeom>
        </p:spPr>
        <p:txBody>
          <a:bodyPr wrap="square">
            <a:spAutoFit/>
          </a:bodyPr>
          <a:lstStyle/>
          <a:p>
            <a:pPr algn="ctr">
              <a:buClr>
                <a:srgbClr val="007E4F"/>
              </a:buClr>
              <a:buSzPct val="110000"/>
            </a:pPr>
            <a:r>
              <a:rPr lang="en-NZ" sz="4000" b="1" dirty="0">
                <a:solidFill>
                  <a:schemeClr val="bg1"/>
                </a:solidFill>
                <a:latin typeface="VerbCond Extrabold" panose="02000900030000020004" pitchFamily="50" charset="0"/>
                <a:cs typeface="Arial" panose="020B0604020202020204" pitchFamily="34" charset="0"/>
              </a:rPr>
              <a:t>Introducing CIGRE to the world</a:t>
            </a:r>
            <a:endParaRPr lang="en-NZ" sz="5400" dirty="0">
              <a:solidFill>
                <a:schemeClr val="bg1"/>
              </a:solidFill>
              <a:latin typeface="VerbCond Extrabold" panose="02000900030000020004" pitchFamily="50" charset="0"/>
              <a:cs typeface="Arial" panose="020B0604020202020204" pitchFamily="34" charset="0"/>
            </a:endParaRPr>
          </a:p>
        </p:txBody>
      </p:sp>
    </p:spTree>
    <p:extLst>
      <p:ext uri="{BB962C8B-B14F-4D97-AF65-F5344CB8AC3E}">
        <p14:creationId xmlns:p14="http://schemas.microsoft.com/office/powerpoint/2010/main" val="2741768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4" action="ppaction://hlinkfile"/>
            <a:extLst>
              <a:ext uri="{FF2B5EF4-FFF2-40B4-BE49-F238E27FC236}">
                <a16:creationId xmlns:a16="http://schemas.microsoft.com/office/drawing/2014/main" id="{A6E8CB60-678E-4A27-BC17-9A5FA0D04F51}"/>
              </a:ext>
            </a:extLst>
          </p:cNvPr>
          <p:cNvPicPr>
            <a:picLocks noChangeAspect="1"/>
          </p:cNvPicPr>
          <p:nvPr/>
        </p:nvPicPr>
        <p:blipFill>
          <a:blip r:embed="rId5"/>
          <a:stretch>
            <a:fillRect/>
          </a:stretch>
        </p:blipFill>
        <p:spPr>
          <a:xfrm>
            <a:off x="2232625" y="1073284"/>
            <a:ext cx="7726749" cy="4417882"/>
          </a:xfrm>
          <a:prstGeom prst="rect">
            <a:avLst/>
          </a:prstGeom>
        </p:spPr>
      </p:pic>
      <p:sp>
        <p:nvSpPr>
          <p:cNvPr id="6" name="Oval 5">
            <a:extLst>
              <a:ext uri="{FF2B5EF4-FFF2-40B4-BE49-F238E27FC236}">
                <a16:creationId xmlns:a16="http://schemas.microsoft.com/office/drawing/2014/main" id="{69510922-23D7-48B9-A561-E4E3FC9AC6C6}"/>
              </a:ext>
            </a:extLst>
          </p:cNvPr>
          <p:cNvSpPr/>
          <p:nvPr/>
        </p:nvSpPr>
        <p:spPr>
          <a:xfrm>
            <a:off x="675109" y="616852"/>
            <a:ext cx="359923" cy="361851"/>
          </a:xfrm>
          <a:prstGeom prst="ellipse">
            <a:avLst/>
          </a:prstGeom>
          <a:solidFill>
            <a:srgbClr val="007E4F"/>
          </a:solidFill>
          <a:ln>
            <a:solidFill>
              <a:srgbClr val="007E4F"/>
            </a:solidFill>
          </a:ln>
          <a:effectLst/>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b="1" dirty="0">
                <a:sym typeface="Wingdings 2" panose="05020102010507070707" pitchFamily="18" charset="2"/>
              </a:rPr>
              <a:t></a:t>
            </a:r>
            <a:endParaRPr lang="en-NZ" b="1" dirty="0"/>
          </a:p>
        </p:txBody>
      </p:sp>
      <p:sp>
        <p:nvSpPr>
          <p:cNvPr id="7" name="Oval 6">
            <a:extLst>
              <a:ext uri="{FF2B5EF4-FFF2-40B4-BE49-F238E27FC236}">
                <a16:creationId xmlns:a16="http://schemas.microsoft.com/office/drawing/2014/main" id="{862C8766-F1AA-40C1-A7E2-1CFC2AF73BD0}"/>
              </a:ext>
            </a:extLst>
          </p:cNvPr>
          <p:cNvSpPr/>
          <p:nvPr/>
        </p:nvSpPr>
        <p:spPr>
          <a:xfrm>
            <a:off x="1097897" y="621619"/>
            <a:ext cx="359923" cy="361851"/>
          </a:xfrm>
          <a:prstGeom prst="ellipse">
            <a:avLst/>
          </a:prstGeom>
          <a:solidFill>
            <a:srgbClr val="11668F"/>
          </a:solidFill>
          <a:ln>
            <a:solidFill>
              <a:srgbClr val="11668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b="1" dirty="0">
                <a:sym typeface="Wingdings 2" panose="05020102010507070707" pitchFamily="18" charset="2"/>
              </a:rPr>
              <a:t>$</a:t>
            </a:r>
            <a:endParaRPr lang="en-NZ" b="1" dirty="0"/>
          </a:p>
        </p:txBody>
      </p:sp>
    </p:spTree>
    <p:extLst>
      <p:ext uri="{BB962C8B-B14F-4D97-AF65-F5344CB8AC3E}">
        <p14:creationId xmlns:p14="http://schemas.microsoft.com/office/powerpoint/2010/main" val="602026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862FB-6EFA-4926-B9F0-6BC996EF416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2370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65A77DD-7C37-440E-8CA6-9B2CCAC72DB3}"/>
              </a:ext>
            </a:extLst>
          </p:cNvPr>
          <p:cNvPicPr>
            <a:picLocks noChangeAspect="1"/>
          </p:cNvPicPr>
          <p:nvPr/>
        </p:nvPicPr>
        <p:blipFill>
          <a:blip r:embed="rId4"/>
          <a:stretch>
            <a:fillRect/>
          </a:stretch>
        </p:blipFill>
        <p:spPr>
          <a:xfrm>
            <a:off x="575605" y="2337743"/>
            <a:ext cx="4817278" cy="2294404"/>
          </a:xfrm>
          <a:prstGeom prst="rect">
            <a:avLst/>
          </a:prstGeom>
        </p:spPr>
      </p:pic>
      <p:pic>
        <p:nvPicPr>
          <p:cNvPr id="5" name="Picture 4">
            <a:extLst>
              <a:ext uri="{FF2B5EF4-FFF2-40B4-BE49-F238E27FC236}">
                <a16:creationId xmlns:a16="http://schemas.microsoft.com/office/drawing/2014/main" id="{31630646-5024-4E80-9F99-218B5F5A946B}"/>
              </a:ext>
            </a:extLst>
          </p:cNvPr>
          <p:cNvPicPr>
            <a:picLocks noChangeAspect="1"/>
          </p:cNvPicPr>
          <p:nvPr/>
        </p:nvPicPr>
        <p:blipFill>
          <a:blip r:embed="rId5"/>
          <a:stretch>
            <a:fillRect/>
          </a:stretch>
        </p:blipFill>
        <p:spPr>
          <a:xfrm>
            <a:off x="6477641" y="2397131"/>
            <a:ext cx="4567896" cy="2175627"/>
          </a:xfrm>
          <a:prstGeom prst="rect">
            <a:avLst/>
          </a:prstGeom>
        </p:spPr>
      </p:pic>
      <p:sp>
        <p:nvSpPr>
          <p:cNvPr id="8" name="Rectangle 7">
            <a:extLst>
              <a:ext uri="{FF2B5EF4-FFF2-40B4-BE49-F238E27FC236}">
                <a16:creationId xmlns:a16="http://schemas.microsoft.com/office/drawing/2014/main" id="{D05A5890-BA38-4A0C-8439-B4A58338A8D5}"/>
              </a:ext>
            </a:extLst>
          </p:cNvPr>
          <p:cNvSpPr/>
          <p:nvPr/>
        </p:nvSpPr>
        <p:spPr>
          <a:xfrm>
            <a:off x="3929204" y="287178"/>
            <a:ext cx="3417987" cy="584775"/>
          </a:xfrm>
          <a:prstGeom prst="rect">
            <a:avLst/>
          </a:prstGeom>
        </p:spPr>
        <p:txBody>
          <a:bodyPr wrap="none">
            <a:spAutoFit/>
          </a:bodyPr>
          <a:lstStyle/>
          <a:p>
            <a:r>
              <a:rPr lang="en-NZ" sz="3200" dirty="0">
                <a:solidFill>
                  <a:schemeClr val="bg1"/>
                </a:solidFill>
                <a:latin typeface="VerbCond Extrabold" panose="02000900030000020004" pitchFamily="50" charset="0"/>
              </a:rPr>
              <a:t>Our evolved logo</a:t>
            </a:r>
          </a:p>
        </p:txBody>
      </p:sp>
      <p:sp>
        <p:nvSpPr>
          <p:cNvPr id="6" name="Oval 5">
            <a:extLst>
              <a:ext uri="{FF2B5EF4-FFF2-40B4-BE49-F238E27FC236}">
                <a16:creationId xmlns:a16="http://schemas.microsoft.com/office/drawing/2014/main" id="{C3040D12-21EC-4194-ACBA-94478039F9F0}"/>
              </a:ext>
            </a:extLst>
          </p:cNvPr>
          <p:cNvSpPr/>
          <p:nvPr/>
        </p:nvSpPr>
        <p:spPr>
          <a:xfrm>
            <a:off x="7671655" y="402211"/>
            <a:ext cx="514856" cy="469742"/>
          </a:xfrm>
          <a:prstGeom prst="ellipse">
            <a:avLst/>
          </a:prstGeom>
          <a:solidFill>
            <a:srgbClr val="007E4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pPr algn="ctr"/>
            <a:r>
              <a:rPr lang="en-NZ" sz="2800" b="1" dirty="0">
                <a:sym typeface="Wingdings 2" panose="05020102010507070707" pitchFamily="18" charset="2"/>
              </a:rPr>
              <a:t></a:t>
            </a:r>
            <a:endParaRPr lang="en-NZ" sz="2800" b="1" dirty="0"/>
          </a:p>
        </p:txBody>
      </p:sp>
    </p:spTree>
    <p:extLst>
      <p:ext uri="{BB962C8B-B14F-4D97-AF65-F5344CB8AC3E}">
        <p14:creationId xmlns:p14="http://schemas.microsoft.com/office/powerpoint/2010/main" val="40028973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B5643F-9BD6-4105-A9B5-94C2327EBB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5382" y="1989727"/>
            <a:ext cx="5141236" cy="1991630"/>
          </a:xfrm>
          <a:prstGeom prst="rect">
            <a:avLst/>
          </a:prstGeom>
        </p:spPr>
      </p:pic>
    </p:spTree>
    <p:extLst>
      <p:ext uri="{BB962C8B-B14F-4D97-AF65-F5344CB8AC3E}">
        <p14:creationId xmlns:p14="http://schemas.microsoft.com/office/powerpoint/2010/main" val="208659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85CC45-8D68-40CC-8DF9-14515F51DB43}"/>
              </a:ext>
            </a:extLst>
          </p:cNvPr>
          <p:cNvPicPr>
            <a:picLocks noChangeAspect="1"/>
          </p:cNvPicPr>
          <p:nvPr/>
        </p:nvPicPr>
        <p:blipFill>
          <a:blip r:embed="rId4"/>
          <a:stretch>
            <a:fillRect/>
          </a:stretch>
        </p:blipFill>
        <p:spPr>
          <a:xfrm>
            <a:off x="3522074" y="1090167"/>
            <a:ext cx="7357858" cy="3665333"/>
          </a:xfrm>
          <a:prstGeom prst="rect">
            <a:avLst/>
          </a:prstGeom>
        </p:spPr>
      </p:pic>
      <p:sp>
        <p:nvSpPr>
          <p:cNvPr id="3" name="TextBox 2">
            <a:extLst>
              <a:ext uri="{FF2B5EF4-FFF2-40B4-BE49-F238E27FC236}">
                <a16:creationId xmlns:a16="http://schemas.microsoft.com/office/drawing/2014/main" id="{70F09FBE-959E-4B41-B633-C76799410469}"/>
              </a:ext>
            </a:extLst>
          </p:cNvPr>
          <p:cNvSpPr txBox="1"/>
          <p:nvPr/>
        </p:nvSpPr>
        <p:spPr>
          <a:xfrm>
            <a:off x="5854016" y="4755500"/>
            <a:ext cx="1107996" cy="369332"/>
          </a:xfrm>
          <a:prstGeom prst="rect">
            <a:avLst/>
          </a:prstGeom>
          <a:noFill/>
        </p:spPr>
        <p:txBody>
          <a:bodyPr wrap="none" rtlCol="0">
            <a:spAutoFit/>
          </a:bodyPr>
          <a:lstStyle/>
          <a:p>
            <a:pPr algn="ctr"/>
            <a:r>
              <a:rPr lang="en-NZ" b="1" dirty="0">
                <a:solidFill>
                  <a:schemeClr val="bg1"/>
                </a:solidFill>
                <a:latin typeface="Arial" panose="020B0604020202020204" pitchFamily="34" charset="0"/>
                <a:cs typeface="Arial" panose="020B0604020202020204" pitchFamily="34" charset="0"/>
              </a:rPr>
              <a:t>	</a:t>
            </a:r>
          </a:p>
        </p:txBody>
      </p:sp>
      <p:sp>
        <p:nvSpPr>
          <p:cNvPr id="4" name="Rectangle 3">
            <a:extLst>
              <a:ext uri="{FF2B5EF4-FFF2-40B4-BE49-F238E27FC236}">
                <a16:creationId xmlns:a16="http://schemas.microsoft.com/office/drawing/2014/main" id="{C9F9AAAC-0D90-4C06-B7CE-7E7135E5FF9A}"/>
              </a:ext>
            </a:extLst>
          </p:cNvPr>
          <p:cNvSpPr/>
          <p:nvPr/>
        </p:nvSpPr>
        <p:spPr>
          <a:xfrm>
            <a:off x="3048000" y="4755500"/>
            <a:ext cx="6096000" cy="707886"/>
          </a:xfrm>
          <a:prstGeom prst="rect">
            <a:avLst/>
          </a:prstGeom>
        </p:spPr>
        <p:txBody>
          <a:bodyPr>
            <a:spAutoFit/>
          </a:bodyPr>
          <a:lstStyle/>
          <a:p>
            <a:pPr algn="ctr"/>
            <a:r>
              <a:rPr lang="en-NZ" sz="2000" b="1" dirty="0">
                <a:solidFill>
                  <a:schemeClr val="bg1"/>
                </a:solidFill>
                <a:latin typeface="Arial" panose="020B0604020202020204" pitchFamily="34" charset="0"/>
                <a:cs typeface="Arial" panose="020B0604020202020204" pitchFamily="34" charset="0"/>
              </a:rPr>
              <a:t>INTERNATIONAL COUNCIL ON LARGE </a:t>
            </a:r>
          </a:p>
          <a:p>
            <a:pPr algn="ctr"/>
            <a:r>
              <a:rPr lang="en-NZ" sz="2000" b="1" dirty="0">
                <a:solidFill>
                  <a:schemeClr val="bg1"/>
                </a:solidFill>
                <a:latin typeface="Arial" panose="020B0604020202020204" pitchFamily="34" charset="0"/>
                <a:cs typeface="Arial" panose="020B0604020202020204" pitchFamily="34" charset="0"/>
              </a:rPr>
              <a:t>ELECTRIC SYSTEMS</a:t>
            </a:r>
            <a:endParaRPr lang="en-NZ" sz="2000" dirty="0"/>
          </a:p>
        </p:txBody>
      </p:sp>
    </p:spTree>
    <p:extLst>
      <p:ext uri="{BB962C8B-B14F-4D97-AF65-F5344CB8AC3E}">
        <p14:creationId xmlns:p14="http://schemas.microsoft.com/office/powerpoint/2010/main" val="36888442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2911</TotalTime>
  <Words>1442</Words>
  <Application>Microsoft Office PowerPoint</Application>
  <PresentationFormat>Grand écran</PresentationFormat>
  <Paragraphs>211</Paragraphs>
  <Slides>35</Slides>
  <Notes>35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35</vt:i4>
      </vt:variant>
    </vt:vector>
  </HeadingPairs>
  <TitlesOfParts>
    <vt:vector size="42" baseType="lpstr">
      <vt:lpstr>Arial</vt:lpstr>
      <vt:lpstr>Calibri</vt:lpstr>
      <vt:lpstr>Calibri Light</vt:lpstr>
      <vt:lpstr>VerbCond Extrabold</vt:lpstr>
      <vt:lpstr>VerbCond Medium</vt:lpstr>
      <vt:lpstr>Wingdings 2</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Colin Knox</dc:creator>
  <cp:lastModifiedBy>Hakima ABDELLAOUI</cp:lastModifiedBy>
  <cp:revision>398</cp:revision>
  <dcterms:created xsi:type="dcterms:W3CDTF">2018-02-04T21:51:38Z</dcterms:created>
  <dcterms:modified xsi:type="dcterms:W3CDTF">2021-09-06T16:04:38Z</dcterms:modified>
</cp:coreProperties>
</file>